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sldIdLst>
    <p:sldId id="257" r:id="rId2"/>
    <p:sldId id="355" r:id="rId3"/>
    <p:sldId id="357" r:id="rId4"/>
    <p:sldId id="353" r:id="rId5"/>
    <p:sldId id="348" r:id="rId6"/>
    <p:sldId id="358" r:id="rId7"/>
    <p:sldId id="359" r:id="rId8"/>
    <p:sldId id="360" r:id="rId9"/>
    <p:sldId id="361" r:id="rId10"/>
    <p:sldId id="436" r:id="rId11"/>
    <p:sldId id="362" r:id="rId12"/>
    <p:sldId id="366" r:id="rId13"/>
    <p:sldId id="367" r:id="rId14"/>
    <p:sldId id="370" r:id="rId15"/>
    <p:sldId id="368" r:id="rId16"/>
    <p:sldId id="369" r:id="rId17"/>
    <p:sldId id="372" r:id="rId18"/>
    <p:sldId id="373" r:id="rId19"/>
    <p:sldId id="371" r:id="rId20"/>
    <p:sldId id="364" r:id="rId21"/>
    <p:sldId id="365" r:id="rId22"/>
    <p:sldId id="374" r:id="rId23"/>
    <p:sldId id="383" r:id="rId24"/>
    <p:sldId id="376" r:id="rId25"/>
    <p:sldId id="375" r:id="rId26"/>
    <p:sldId id="377" r:id="rId27"/>
    <p:sldId id="378" r:id="rId28"/>
    <p:sldId id="379" r:id="rId29"/>
    <p:sldId id="380" r:id="rId30"/>
    <p:sldId id="381" r:id="rId31"/>
    <p:sldId id="382" r:id="rId32"/>
    <p:sldId id="384" r:id="rId33"/>
    <p:sldId id="385" r:id="rId34"/>
    <p:sldId id="386" r:id="rId35"/>
    <p:sldId id="387" r:id="rId36"/>
    <p:sldId id="388" r:id="rId37"/>
    <p:sldId id="389" r:id="rId38"/>
    <p:sldId id="390" r:id="rId39"/>
    <p:sldId id="391" r:id="rId40"/>
    <p:sldId id="392" r:id="rId41"/>
    <p:sldId id="393" r:id="rId42"/>
    <p:sldId id="394" r:id="rId43"/>
    <p:sldId id="395" r:id="rId44"/>
    <p:sldId id="396" r:id="rId45"/>
    <p:sldId id="397" r:id="rId46"/>
    <p:sldId id="398" r:id="rId47"/>
    <p:sldId id="399" r:id="rId48"/>
    <p:sldId id="400" r:id="rId49"/>
    <p:sldId id="401" r:id="rId50"/>
    <p:sldId id="402" r:id="rId51"/>
    <p:sldId id="268" r:id="rId52"/>
    <p:sldId id="403" r:id="rId53"/>
    <p:sldId id="258" r:id="rId54"/>
    <p:sldId id="259" r:id="rId55"/>
    <p:sldId id="260" r:id="rId56"/>
    <p:sldId id="261" r:id="rId57"/>
    <p:sldId id="262" r:id="rId58"/>
    <p:sldId id="263" r:id="rId59"/>
    <p:sldId id="264" r:id="rId60"/>
    <p:sldId id="265" r:id="rId61"/>
    <p:sldId id="404" r:id="rId62"/>
    <p:sldId id="405" r:id="rId63"/>
    <p:sldId id="406" r:id="rId64"/>
    <p:sldId id="407" r:id="rId65"/>
    <p:sldId id="408" r:id="rId66"/>
    <p:sldId id="409" r:id="rId67"/>
    <p:sldId id="266" r:id="rId68"/>
    <p:sldId id="438" r:id="rId69"/>
    <p:sldId id="439" r:id="rId70"/>
    <p:sldId id="410" r:id="rId71"/>
    <p:sldId id="437" r:id="rId72"/>
    <p:sldId id="412" r:id="rId73"/>
    <p:sldId id="431" r:id="rId74"/>
    <p:sldId id="413" r:id="rId75"/>
    <p:sldId id="414" r:id="rId76"/>
    <p:sldId id="415" r:id="rId77"/>
    <p:sldId id="433" r:id="rId78"/>
    <p:sldId id="423" r:id="rId79"/>
    <p:sldId id="422" r:id="rId80"/>
    <p:sldId id="440" r:id="rId81"/>
    <p:sldId id="432" r:id="rId82"/>
    <p:sldId id="434" r:id="rId83"/>
    <p:sldId id="435" r:id="rId84"/>
    <p:sldId id="430" r:id="rId85"/>
    <p:sldId id="441" r:id="rId86"/>
    <p:sldId id="442" r:id="rId87"/>
    <p:sldId id="443" r:id="rId88"/>
    <p:sldId id="444" r:id="rId89"/>
    <p:sldId id="445" r:id="rId90"/>
    <p:sldId id="446" r:id="rId91"/>
    <p:sldId id="448" r:id="rId92"/>
    <p:sldId id="447" r:id="rId93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BE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EAD574-1FC7-4A86-A60C-5DB10ABC81BA}" v="55" dt="2025-02-03T12:51:50.8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13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ert Jan Bex" userId="b602d378c858ceb4" providerId="LiveId" clId="{30EAD574-1FC7-4A86-A60C-5DB10ABC81BA}"/>
    <pc:docChg chg="custSel addSld modSld">
      <pc:chgData name="Geert Jan Bex" userId="b602d378c858ceb4" providerId="LiveId" clId="{30EAD574-1FC7-4A86-A60C-5DB10ABC81BA}" dt="2025-02-03T12:51:50.899" v="87"/>
      <pc:docMkLst>
        <pc:docMk/>
      </pc:docMkLst>
      <pc:sldChg chg="modSp add mod">
        <pc:chgData name="Geert Jan Bex" userId="b602d378c858ceb4" providerId="LiveId" clId="{30EAD574-1FC7-4A86-A60C-5DB10ABC81BA}" dt="2025-01-17T10:12:00.991" v="16" actId="20577"/>
        <pc:sldMkLst>
          <pc:docMk/>
          <pc:sldMk cId="695502024" sldId="257"/>
        </pc:sldMkLst>
        <pc:spChg chg="mod">
          <ac:chgData name="Geert Jan Bex" userId="b602d378c858ceb4" providerId="LiveId" clId="{30EAD574-1FC7-4A86-A60C-5DB10ABC81BA}" dt="2025-01-17T10:12:00.991" v="16" actId="20577"/>
          <ac:spMkLst>
            <pc:docMk/>
            <pc:sldMk cId="695502024" sldId="257"/>
            <ac:spMk id="2" creationId="{00000000-0000-0000-0000-000000000000}"/>
          </ac:spMkLst>
        </pc:spChg>
      </pc:sldChg>
      <pc:sldChg chg="addSp delSp modSp add mod delAnim modAnim">
        <pc:chgData name="Geert Jan Bex" userId="b602d378c858ceb4" providerId="LiveId" clId="{30EAD574-1FC7-4A86-A60C-5DB10ABC81BA}" dt="2025-02-03T12:51:50.899" v="87"/>
        <pc:sldMkLst>
          <pc:docMk/>
          <pc:sldMk cId="2597093166" sldId="348"/>
        </pc:sldMkLst>
        <pc:spChg chg="mod">
          <ac:chgData name="Geert Jan Bex" userId="b602d378c858ceb4" providerId="LiveId" clId="{30EAD574-1FC7-4A86-A60C-5DB10ABC81BA}" dt="2025-01-17T10:34:20.048" v="20" actId="20577"/>
          <ac:spMkLst>
            <pc:docMk/>
            <pc:sldMk cId="2597093166" sldId="348"/>
            <ac:spMk id="2" creationId="{00000000-0000-0000-0000-000000000000}"/>
          </ac:spMkLst>
        </pc:spChg>
        <pc:spChg chg="mod">
          <ac:chgData name="Geert Jan Bex" userId="b602d378c858ceb4" providerId="LiveId" clId="{30EAD574-1FC7-4A86-A60C-5DB10ABC81BA}" dt="2025-01-17T14:43:00.521" v="64" actId="20577"/>
          <ac:spMkLst>
            <pc:docMk/>
            <pc:sldMk cId="2597093166" sldId="348"/>
            <ac:spMk id="3" creationId="{00000000-0000-0000-0000-000000000000}"/>
          </ac:spMkLst>
        </pc:spChg>
        <pc:picChg chg="add mod">
          <ac:chgData name="Geert Jan Bex" userId="b602d378c858ceb4" providerId="LiveId" clId="{30EAD574-1FC7-4A86-A60C-5DB10ABC81BA}" dt="2025-01-17T14:43:35.516" v="73" actId="1076"/>
          <ac:picMkLst>
            <pc:docMk/>
            <pc:sldMk cId="2597093166" sldId="348"/>
            <ac:picMk id="6" creationId="{F0B1C861-027C-AE93-1BCB-962F1DBAB0E2}"/>
          </ac:picMkLst>
        </pc:picChg>
        <pc:picChg chg="add mod">
          <ac:chgData name="Geert Jan Bex" userId="b602d378c858ceb4" providerId="LiveId" clId="{30EAD574-1FC7-4A86-A60C-5DB10ABC81BA}" dt="2025-01-17T14:43:38.068" v="74" actId="1076"/>
          <ac:picMkLst>
            <pc:docMk/>
            <pc:sldMk cId="2597093166" sldId="348"/>
            <ac:picMk id="8" creationId="{9955A620-341D-09A8-65FD-6BB630BACFFF}"/>
          </ac:picMkLst>
        </pc:picChg>
        <pc:picChg chg="add mod">
          <ac:chgData name="Geert Jan Bex" userId="b602d378c858ceb4" providerId="LiveId" clId="{30EAD574-1FC7-4A86-A60C-5DB10ABC81BA}" dt="2025-01-17T14:43:41.458" v="75" actId="1076"/>
          <ac:picMkLst>
            <pc:docMk/>
            <pc:sldMk cId="2597093166" sldId="348"/>
            <ac:picMk id="9" creationId="{024A877E-0481-E081-DA6C-323BCC25DA80}"/>
          </ac:picMkLst>
        </pc:picChg>
        <pc:picChg chg="add mod">
          <ac:chgData name="Geert Jan Bex" userId="b602d378c858ceb4" providerId="LiveId" clId="{30EAD574-1FC7-4A86-A60C-5DB10ABC81BA}" dt="2025-01-17T14:43:17.636" v="68" actId="1076"/>
          <ac:picMkLst>
            <pc:docMk/>
            <pc:sldMk cId="2597093166" sldId="348"/>
            <ac:picMk id="11" creationId="{CE1CDE01-821E-6748-0DC3-4FDB15D603A1}"/>
          </ac:picMkLst>
        </pc:picChg>
        <pc:picChg chg="add mod">
          <ac:chgData name="Geert Jan Bex" userId="b602d378c858ceb4" providerId="LiveId" clId="{30EAD574-1FC7-4A86-A60C-5DB10ABC81BA}" dt="2025-01-17T14:43:27.588" v="70" actId="1076"/>
          <ac:picMkLst>
            <pc:docMk/>
            <pc:sldMk cId="2597093166" sldId="348"/>
            <ac:picMk id="13" creationId="{0BE55C85-E7E5-B333-4889-9C023DF91895}"/>
          </ac:picMkLst>
        </pc:picChg>
      </pc:sldChg>
      <pc:sldChg chg="modSp add mod">
        <pc:chgData name="Geert Jan Bex" userId="b602d378c858ceb4" providerId="LiveId" clId="{30EAD574-1FC7-4A86-A60C-5DB10ABC81BA}" dt="2025-02-03T12:49:53.874" v="77" actId="208"/>
        <pc:sldMkLst>
          <pc:docMk/>
          <pc:sldMk cId="1464286054" sldId="353"/>
        </pc:sldMkLst>
        <pc:spChg chg="mod">
          <ac:chgData name="Geert Jan Bex" userId="b602d378c858ceb4" providerId="LiveId" clId="{30EAD574-1FC7-4A86-A60C-5DB10ABC81BA}" dt="2025-01-17T10:34:10.989" v="18" actId="20577"/>
          <ac:spMkLst>
            <pc:docMk/>
            <pc:sldMk cId="1464286054" sldId="353"/>
            <ac:spMk id="2" creationId="{00000000-0000-0000-0000-000000000000}"/>
          </ac:spMkLst>
        </pc:spChg>
        <pc:spChg chg="mod">
          <ac:chgData name="Geert Jan Bex" userId="b602d378c858ceb4" providerId="LiveId" clId="{30EAD574-1FC7-4A86-A60C-5DB10ABC81BA}" dt="2025-02-03T12:49:49.356" v="76" actId="208"/>
          <ac:spMkLst>
            <pc:docMk/>
            <pc:sldMk cId="1464286054" sldId="353"/>
            <ac:spMk id="5" creationId="{00000000-0000-0000-0000-000000000000}"/>
          </ac:spMkLst>
        </pc:spChg>
        <pc:spChg chg="mod">
          <ac:chgData name="Geert Jan Bex" userId="b602d378c858ceb4" providerId="LiveId" clId="{30EAD574-1FC7-4A86-A60C-5DB10ABC81BA}" dt="2025-02-03T12:49:53.874" v="77" actId="208"/>
          <ac:spMkLst>
            <pc:docMk/>
            <pc:sldMk cId="1464286054" sldId="353"/>
            <ac:spMk id="6" creationId="{00000000-0000-0000-0000-000000000000}"/>
          </ac:spMkLst>
        </pc:spChg>
      </pc:sldChg>
      <pc:sldChg chg="add">
        <pc:chgData name="Geert Jan Bex" userId="b602d378c858ceb4" providerId="LiveId" clId="{30EAD574-1FC7-4A86-A60C-5DB10ABC81BA}" dt="2025-01-17T10:11:19.324" v="0"/>
        <pc:sldMkLst>
          <pc:docMk/>
          <pc:sldMk cId="4231110881" sldId="355"/>
        </pc:sldMkLst>
      </pc:sldChg>
      <pc:sldChg chg="add">
        <pc:chgData name="Geert Jan Bex" userId="b602d378c858ceb4" providerId="LiveId" clId="{30EAD574-1FC7-4A86-A60C-5DB10ABC81BA}" dt="2025-01-17T10:11:19.324" v="0"/>
        <pc:sldMkLst>
          <pc:docMk/>
          <pc:sldMk cId="2488509471" sldId="357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execution time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  <c:pt idx="0">
                  <c:v>128</c:v>
                </c:pt>
                <c:pt idx="1">
                  <c:v>64</c:v>
                </c:pt>
                <c:pt idx="2">
                  <c:v>32</c:v>
                </c:pt>
                <c:pt idx="3">
                  <c:v>16</c:v>
                </c:pt>
                <c:pt idx="4">
                  <c:v>8</c:v>
                </c:pt>
                <c:pt idx="5">
                  <c:v>4</c:v>
                </c:pt>
                <c:pt idx="6">
                  <c:v>2</c:v>
                </c:pt>
                <c:pt idx="7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3E5-480B-8B3C-9252F6D9AB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5945232"/>
        <c:axId val="364845800"/>
      </c:scatterChart>
      <c:valAx>
        <c:axId val="405945232"/>
        <c:scaling>
          <c:logBase val="2"/>
          <c:orientation val="minMax"/>
          <c:max val="128"/>
        </c:scaling>
        <c:delete val="0"/>
        <c:axPos val="b"/>
        <c:numFmt formatCode="General" sourceLinked="1"/>
        <c:majorTickMark val="out"/>
        <c:minorTickMark val="none"/>
        <c:tickLblPos val="nextTo"/>
        <c:crossAx val="364845800"/>
        <c:crosses val="autoZero"/>
        <c:crossBetween val="midCat"/>
        <c:majorUnit val="4"/>
        <c:minorUnit val="4"/>
      </c:valAx>
      <c:valAx>
        <c:axId val="364845800"/>
        <c:scaling>
          <c:logBase val="2"/>
          <c:orientation val="minMax"/>
          <c:max val="128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05945232"/>
        <c:crosses val="autoZero"/>
        <c:crossBetween val="midCat"/>
        <c:majorUnit val="4"/>
        <c:minorUnit val="2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serial 0.1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Sheet1!$C$2:$C$9</c:f>
              <c:numCache>
                <c:formatCode>General</c:formatCode>
                <c:ptCount val="8"/>
                <c:pt idx="0">
                  <c:v>1</c:v>
                </c:pt>
                <c:pt idx="1">
                  <c:v>1.8181818181818181</c:v>
                </c:pt>
                <c:pt idx="2">
                  <c:v>3.0769230769230766</c:v>
                </c:pt>
                <c:pt idx="3">
                  <c:v>4.7058823529411757</c:v>
                </c:pt>
                <c:pt idx="4">
                  <c:v>6.4</c:v>
                </c:pt>
                <c:pt idx="5">
                  <c:v>7.8048780487804867</c:v>
                </c:pt>
                <c:pt idx="6">
                  <c:v>8.7671232876712324</c:v>
                </c:pt>
                <c:pt idx="7">
                  <c:v>9.3430656934306562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D7C-4A0C-9B7D-1C98B6D53D61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serial 0.01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Sheet1!$D$2:$D$9</c:f>
              <c:numCache>
                <c:formatCode>General</c:formatCode>
                <c:ptCount val="8"/>
                <c:pt idx="0">
                  <c:v>1</c:v>
                </c:pt>
                <c:pt idx="1">
                  <c:v>1.9801980198019802</c:v>
                </c:pt>
                <c:pt idx="2">
                  <c:v>3.883495145631068</c:v>
                </c:pt>
                <c:pt idx="3">
                  <c:v>7.4766355140186915</c:v>
                </c:pt>
                <c:pt idx="4">
                  <c:v>13.913043478260871</c:v>
                </c:pt>
                <c:pt idx="5">
                  <c:v>24.427480916030532</c:v>
                </c:pt>
                <c:pt idx="6">
                  <c:v>39.263803680981596</c:v>
                </c:pt>
                <c:pt idx="7">
                  <c:v>56.387665198237883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D7C-4A0C-9B7D-1C98B6D53D61}"/>
            </c:ext>
          </c:extLst>
        </c:ser>
        <c:ser>
          <c:idx val="3"/>
          <c:order val="2"/>
          <c:tx>
            <c:strRef>
              <c:f>Sheet1!$E$1</c:f>
              <c:strCache>
                <c:ptCount val="1"/>
                <c:pt idx="0">
                  <c:v>serial 0.001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Sheet1!$E$2:$E$9</c:f>
              <c:numCache>
                <c:formatCode>General</c:formatCode>
                <c:ptCount val="8"/>
                <c:pt idx="0">
                  <c:v>1</c:v>
                </c:pt>
                <c:pt idx="1">
                  <c:v>1.9980019980019983</c:v>
                </c:pt>
                <c:pt idx="2">
                  <c:v>3.9880358923230315</c:v>
                </c:pt>
                <c:pt idx="3">
                  <c:v>7.9443892750744798</c:v>
                </c:pt>
                <c:pt idx="4">
                  <c:v>15.763546798029559</c:v>
                </c:pt>
                <c:pt idx="5">
                  <c:v>31.037827352085358</c:v>
                </c:pt>
                <c:pt idx="6">
                  <c:v>60.206961429915339</c:v>
                </c:pt>
                <c:pt idx="7">
                  <c:v>113.57586512866015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D7C-4A0C-9B7D-1C98B6D53D61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perfect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Sheet1!$F$2:$F$9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D7C-4A0C-9B7D-1C98B6D53D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4846584"/>
        <c:axId val="406701416"/>
      </c:scatterChart>
      <c:valAx>
        <c:axId val="364846584"/>
        <c:scaling>
          <c:logBase val="2"/>
          <c:orientation val="minMax"/>
          <c:max val="128"/>
          <c:min val="1"/>
        </c:scaling>
        <c:delete val="0"/>
        <c:axPos val="b"/>
        <c:numFmt formatCode="General" sourceLinked="1"/>
        <c:majorTickMark val="out"/>
        <c:minorTickMark val="none"/>
        <c:tickLblPos val="nextTo"/>
        <c:crossAx val="406701416"/>
        <c:crosses val="autoZero"/>
        <c:crossBetween val="midCat"/>
        <c:majorUnit val="4"/>
        <c:minorUnit val="4"/>
      </c:valAx>
      <c:valAx>
        <c:axId val="406701416"/>
        <c:scaling>
          <c:logBase val="2"/>
          <c:orientation val="minMax"/>
          <c:max val="128"/>
          <c:min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364846584"/>
        <c:crosses val="autoZero"/>
        <c:crossBetween val="midCat"/>
        <c:majorUnit val="4"/>
        <c:minorUnit val="4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Sheet1!$G$1</c:f>
              <c:strCache>
                <c:ptCount val="1"/>
                <c:pt idx="0">
                  <c:v>reality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Sheet1!$G$2:$G$9</c:f>
              <c:numCache>
                <c:formatCode>General</c:formatCode>
                <c:ptCount val="8"/>
                <c:pt idx="0">
                  <c:v>1</c:v>
                </c:pt>
                <c:pt idx="1">
                  <c:v>1.8091135985321496</c:v>
                </c:pt>
                <c:pt idx="2">
                  <c:v>3.0311136603171156</c:v>
                </c:pt>
                <c:pt idx="3">
                  <c:v>4.5440254882709006</c:v>
                </c:pt>
                <c:pt idx="4">
                  <c:v>5.9375583125027385</c:v>
                </c:pt>
                <c:pt idx="5">
                  <c:v>6.6842160193842997</c:v>
                </c:pt>
                <c:pt idx="6">
                  <c:v>6.3981490346876209</c:v>
                </c:pt>
                <c:pt idx="7">
                  <c:v>4.9512220806312968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E35-4040-8010-52910994EC6C}"/>
            </c:ext>
          </c:extLst>
        </c:ser>
        <c:ser>
          <c:idx val="1"/>
          <c:order val="1"/>
          <c:tx>
            <c:strRef>
              <c:f>Sheet1!$H$1</c:f>
              <c:strCache>
                <c:ptCount val="1"/>
                <c:pt idx="0">
                  <c:v>Amdahl's law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Sheet1!$H$2:$H$9</c:f>
              <c:numCache>
                <c:formatCode>General</c:formatCode>
                <c:ptCount val="8"/>
                <c:pt idx="0">
                  <c:v>1</c:v>
                </c:pt>
                <c:pt idx="1">
                  <c:v>1.8181818181818181</c:v>
                </c:pt>
                <c:pt idx="2">
                  <c:v>3.0769230769230766</c:v>
                </c:pt>
                <c:pt idx="3">
                  <c:v>4.7058823529411757</c:v>
                </c:pt>
                <c:pt idx="4">
                  <c:v>6.4</c:v>
                </c:pt>
                <c:pt idx="5">
                  <c:v>7.8048780487804867</c:v>
                </c:pt>
                <c:pt idx="6">
                  <c:v>8.7671232876712324</c:v>
                </c:pt>
                <c:pt idx="7">
                  <c:v>9.3430656934306562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E35-4040-8010-52910994EC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6696712"/>
        <c:axId val="359173032"/>
      </c:scatterChart>
      <c:valAx>
        <c:axId val="406696712"/>
        <c:scaling>
          <c:logBase val="2"/>
          <c:orientation val="minMax"/>
          <c:max val="128"/>
          <c:min val="1"/>
        </c:scaling>
        <c:delete val="0"/>
        <c:axPos val="b"/>
        <c:numFmt formatCode="General" sourceLinked="1"/>
        <c:majorTickMark val="out"/>
        <c:minorTickMark val="none"/>
        <c:tickLblPos val="nextTo"/>
        <c:crossAx val="359173032"/>
        <c:crosses val="autoZero"/>
        <c:crossBetween val="midCat"/>
        <c:minorUnit val="4"/>
      </c:valAx>
      <c:valAx>
        <c:axId val="359173032"/>
        <c:scaling>
          <c:logBase val="2"/>
          <c:orientation val="minMax"/>
          <c:max val="10"/>
          <c:min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06696712"/>
        <c:crosses val="autoZero"/>
        <c:crossBetween val="midCat"/>
        <c:majorUnit val="2"/>
        <c:minorUnit val="2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Sheet1!$G$1</c:f>
              <c:strCache>
                <c:ptCount val="1"/>
                <c:pt idx="0">
                  <c:v>reality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Sheet1!$G$2:$G$9</c:f>
              <c:numCache>
                <c:formatCode>General</c:formatCode>
                <c:ptCount val="8"/>
                <c:pt idx="0">
                  <c:v>1</c:v>
                </c:pt>
                <c:pt idx="1">
                  <c:v>1.8091135985321496</c:v>
                </c:pt>
                <c:pt idx="2">
                  <c:v>3.0311136603171156</c:v>
                </c:pt>
                <c:pt idx="3">
                  <c:v>4.5440254882709006</c:v>
                </c:pt>
                <c:pt idx="4">
                  <c:v>5.9375583125027385</c:v>
                </c:pt>
                <c:pt idx="5">
                  <c:v>6.6842160193842997</c:v>
                </c:pt>
                <c:pt idx="6">
                  <c:v>6.3981490346876209</c:v>
                </c:pt>
                <c:pt idx="7">
                  <c:v>4.9512220806312968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65D-4592-BED5-D346B11B7D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7906800"/>
        <c:axId val="419185240"/>
      </c:scatterChart>
      <c:valAx>
        <c:axId val="297906800"/>
        <c:scaling>
          <c:logBase val="2"/>
          <c:orientation val="minMax"/>
          <c:max val="128"/>
          <c:min val="1"/>
        </c:scaling>
        <c:delete val="0"/>
        <c:axPos val="b"/>
        <c:numFmt formatCode="General" sourceLinked="1"/>
        <c:majorTickMark val="out"/>
        <c:minorTickMark val="none"/>
        <c:tickLblPos val="nextTo"/>
        <c:crossAx val="419185240"/>
        <c:crosses val="autoZero"/>
        <c:crossBetween val="midCat"/>
        <c:majorUnit val="4"/>
      </c:valAx>
      <c:valAx>
        <c:axId val="419185240"/>
        <c:scaling>
          <c:logBase val="2"/>
          <c:orientation val="minMax"/>
          <c:min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97906800"/>
        <c:crosses val="autoZero"/>
        <c:crossBetween val="midCat"/>
        <c:majorUnit val="2"/>
      </c:valAx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Sheet1!$I$1</c:f>
              <c:strCache>
                <c:ptCount val="1"/>
                <c:pt idx="0">
                  <c:v>efficiency</c:v>
                </c:pt>
              </c:strCache>
            </c:strRef>
          </c:tx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</c:numCache>
            </c:numRef>
          </c:xVal>
          <c:yVal>
            <c:numRef>
              <c:f>Sheet1!$I$2:$I$9</c:f>
              <c:numCache>
                <c:formatCode>General</c:formatCode>
                <c:ptCount val="8"/>
                <c:pt idx="0">
                  <c:v>1</c:v>
                </c:pt>
                <c:pt idx="1">
                  <c:v>0.9045567992660748</c:v>
                </c:pt>
                <c:pt idx="2">
                  <c:v>0.7577784150792789</c:v>
                </c:pt>
                <c:pt idx="3">
                  <c:v>0.56800318603386257</c:v>
                </c:pt>
                <c:pt idx="4">
                  <c:v>0.37109739453142115</c:v>
                </c:pt>
                <c:pt idx="5">
                  <c:v>0.20888175060575936</c:v>
                </c:pt>
                <c:pt idx="6">
                  <c:v>9.9971078666994076E-2</c:v>
                </c:pt>
                <c:pt idx="7">
                  <c:v>3.8681422504932006E-2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B82-4843-941A-D5D0F867AB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9183672"/>
        <c:axId val="419189552"/>
      </c:scatterChart>
      <c:valAx>
        <c:axId val="419183672"/>
        <c:scaling>
          <c:logBase val="2"/>
          <c:orientation val="minMax"/>
          <c:max val="128"/>
          <c:min val="1"/>
        </c:scaling>
        <c:delete val="0"/>
        <c:axPos val="b"/>
        <c:numFmt formatCode="General" sourceLinked="1"/>
        <c:majorTickMark val="out"/>
        <c:minorTickMark val="none"/>
        <c:tickLblPos val="nextTo"/>
        <c:crossAx val="419189552"/>
        <c:crosses val="autoZero"/>
        <c:crossBetween val="midCat"/>
        <c:majorUnit val="4"/>
        <c:minorUnit val="4"/>
      </c:valAx>
      <c:valAx>
        <c:axId val="419189552"/>
        <c:scaling>
          <c:orientation val="minMax"/>
          <c:max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19183672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A0CAC4-3EE0-4DC7-ABD6-D3D6E5AAAB9D}" type="datetimeFigureOut">
              <a:rPr lang="LID4096" smtClean="0"/>
              <a:t>06/05/2025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056895-410F-405D-84A2-D17CA4EE907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4990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495A0-BC49-8BC7-1E67-C4B11669D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4900E4-3B6F-DF8D-A7E9-E87ACA05A7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996B0-26F5-65C2-4CAF-CF343A6F4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87C4-D0FF-4ABC-B333-BDD4A889DCA1}" type="datetime1">
              <a:rPr lang="LID4096" smtClean="0"/>
              <a:t>06/05/2025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FB615-95FB-1537-3191-B298AB7C3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110DC-31BC-7B20-17FF-310635056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10446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E5A5-8380-474E-9718-DD7F07E6E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0302E5-27E2-6CFC-0B4D-DBC49A14C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5411E-6EB2-31BA-A950-D24D1E98C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8A9AB-7D13-4A1F-BEC7-C733FF8E3B84}" type="datetime1">
              <a:rPr lang="LID4096" smtClean="0"/>
              <a:t>06/05/2025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D62B9-6717-ADE5-539C-1612B0F9F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9D565-4095-C862-96BC-DFBD26676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46415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14EFB7-D5E7-4262-8070-ADB45C08CB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06F322-17F0-953A-FA92-92DF253EF0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79FCB-D52F-974B-EE82-54AA1D31B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488E1-5B48-4482-9C1F-FB8A64529493}" type="datetime1">
              <a:rPr lang="LID4096" smtClean="0"/>
              <a:t>06/05/2025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135FE-97EA-1624-7547-B5ADF59F8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F64BE-0E81-3731-6FFD-F28281E70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83357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8CFE0-2AC0-20ED-73B0-DFEFBB291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99922-9839-DC11-7C1D-ECADEB76E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E9A3D-7BDD-6410-DA6F-FEFCD2B18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48E22-1479-48C4-B746-780F47AD5EC9}" type="datetime1">
              <a:rPr lang="LID4096" smtClean="0"/>
              <a:t>06/05/2025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A90FE-55A1-7B15-FD37-1BCA33A25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7E73B-D033-E0BF-6482-AD60F16D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07084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7239B-0275-2624-DB81-0073ABD42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DA172-6B82-EE0F-2416-127BEF687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CA1B6-427A-6E7C-2AFA-D1EAEBCD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A5FA8-46CB-46C5-AAB0-0D899A830AB1}" type="datetime1">
              <a:rPr lang="LID4096" smtClean="0"/>
              <a:t>06/05/2025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4012E-CDF7-D679-B514-2CBC536D9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633E4-6D54-38AB-E9B4-2F51C2812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69248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1B74F-C018-95A8-027A-3FF464222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DA37D-E9D6-3DCD-59DF-8AF936E5B5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FDF64B-0394-0D71-631C-C785F759B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08D6A4-379D-4A0E-2836-A41BD4B4F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50588-C4C6-4E7A-B27D-46BD5B8159A8}" type="datetime1">
              <a:rPr lang="LID4096" smtClean="0"/>
              <a:t>06/05/2025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A53563-6A2D-1248-28AA-B6430C383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89FB0A-1310-A96A-1402-36A73BD65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15645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8611B-B5B0-EDFB-DE7F-36186440A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9BDBDB-270E-7F86-324F-E5275BDCA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95170-0ECD-519A-4581-6EE194EA8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6B4056-2B27-C5AB-9540-BAFE7B9801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6B4B51-DA67-08D5-D585-5B63693657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1C0D61-D66B-66F0-9E7A-3BFE46423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5A48-4465-48A8-AAD4-B9BEB580B31E}" type="datetime1">
              <a:rPr lang="LID4096" smtClean="0"/>
              <a:t>06/05/2025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755B6F-9C13-8619-447D-D1CD0CD50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1414A0-6B8B-80E9-8AEB-4B2F55F32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24082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E8F80-DF2C-02C9-F9CE-30DC0A66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896BA8-AF4F-D72D-E98D-EA94266FC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EFD7D-974A-4FEA-9103-2A0F722D35E4}" type="datetime1">
              <a:rPr lang="LID4096" smtClean="0"/>
              <a:t>06/05/2025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3BF2A7-B010-2894-CC55-E9E63E8FB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EEC4B5-0741-2E3F-9A78-1C1E2C317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14990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8C7838-3BAB-A1C5-8CAF-67D592D70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1B35C-61E9-41E8-9D04-B075C63E69AD}" type="datetime1">
              <a:rPr lang="LID4096" smtClean="0"/>
              <a:t>06/05/2025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2E5432-C801-692F-D338-B4F350075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32DF7-8080-EE34-A83E-73135A5F1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79706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AF1D7-A6D5-40B8-8824-60E6BBAD2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DC19-502C-19DB-E622-A545A647C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BCAF2B-BDF8-72C4-8F9D-B0496957F9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A98AF-1D79-A6B0-0497-39201954B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9A7E0-60EF-4A8E-B5EF-6F8166A81BDD}" type="datetime1">
              <a:rPr lang="LID4096" smtClean="0"/>
              <a:t>06/05/2025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C7578A-D2CE-562B-B989-7A69F4C63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0916E7-788A-E49E-6DE8-14A3030F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9826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36504-E5EE-54C4-AE3A-30ED4173A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762CFE-64BD-F4E1-68C3-4B0B8476AA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19B84-962A-EE60-E472-B2D374CDA1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B64168-CB93-11C4-544E-0B50C3480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CDF53-035C-4F7E-91D9-70126BA0C501}" type="datetime1">
              <a:rPr lang="LID4096" smtClean="0"/>
              <a:t>06/05/2025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69202-8A06-0672-D078-63EC07001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08DC89-2294-2048-F46C-FCDE78466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06285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23FA6B-4030-DE44-2291-F89E77FD7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704096-10C6-4F5D-CB62-BDE1AE79C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C22DB-A27F-EE11-EAEA-3A48DED31A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428A7A-D2AE-4E58-ACE6-968F47E7F9F9}" type="datetime1">
              <a:rPr lang="LID4096" smtClean="0"/>
              <a:t>06/05/2025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D8504-FCB1-8947-3439-E301FE05D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93685-9ED8-B0C8-595B-0FD6042162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7CE217-4467-4B8D-A735-B008FA7C4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49070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deed.ast" TargetMode="External"/><Relationship Id="rId2" Type="http://schemas.openxmlformats.org/officeDocument/2006/relationships/hyperlink" Target="mailto:geertjan.bex@uhasselt.be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jbex.github.io/Version-control-with-git/" TargetMode="External"/><Relationship Id="rId7" Type="http://schemas.openxmlformats.org/officeDocument/2006/relationships/image" Target="../media/image12.sv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jbex.github.io/Containers-for-HPC/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horturl.at/Rb4Ni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ocs.vscentrum.be/compute/software/python_package_management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10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vscentrum.be/compute/tier2.html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hyperlink" Target="https://svgsilh.com/image/40876.html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pixabay.com/en/haloween-mask-ghost-fear-skull-1755295/" TargetMode="External"/><Relationship Id="rId5" Type="http://schemas.openxmlformats.org/officeDocument/2006/relationships/image" Target="../media/image39.jpg"/><Relationship Id="rId4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hyperlink" Target="https://pixabay.com/en/haloween-mask-ghost-fear-skull-1755295/" TargetMode="External"/><Relationship Id="rId4" Type="http://schemas.openxmlformats.org/officeDocument/2006/relationships/image" Target="../media/image39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2.bin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gjbex.github.io/Workflows-for-HPC/" TargetMode="Externa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gjbex.github.io/Python-for-HPC/" TargetMode="External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Best practices for data science on HPC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Geert Jan Bex</a:t>
            </a:r>
          </a:p>
          <a:p>
            <a:r>
              <a:rPr lang="en-US" dirty="0"/>
              <a:t>(</a:t>
            </a:r>
            <a:r>
              <a:rPr lang="en-US" dirty="0">
                <a:hlinkClick r:id="rId2"/>
              </a:rPr>
              <a:t>geertjan.bex@uhasselt.be</a:t>
            </a:r>
            <a:r>
              <a:rPr lang="en-US" dirty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26841" y="6009448"/>
            <a:ext cx="7424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License</a:t>
            </a:r>
            <a:r>
              <a:rPr lang="en-US" dirty="0"/>
              <a:t>: this presentation is released under the Creative Commons CC BY 4.0,</a:t>
            </a:r>
            <a:br>
              <a:rPr lang="en-US" dirty="0"/>
            </a:br>
            <a:r>
              <a:rPr lang="en-US" dirty="0"/>
              <a:t>see </a:t>
            </a:r>
            <a:r>
              <a:rPr lang="en-US" dirty="0">
                <a:hlinkClick r:id="rId3"/>
              </a:rPr>
              <a:t>https://creativecommons.org/licenses/by/4.0/deed.ast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8BE29A-27A3-AC41-EAC1-DA88C291B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710852"/>
            <a:ext cx="2085975" cy="352425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D8EE7878-9270-9A2D-BCEA-6A2A8E1170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29"/>
          <a:stretch/>
        </p:blipFill>
        <p:spPr bwMode="auto">
          <a:xfrm>
            <a:off x="9529799" y="318938"/>
            <a:ext cx="1534493" cy="142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72EFE9-E781-1682-D32E-9ABD249DD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95502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29898F1-9A57-2BA8-CCF9-F717F26B7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n-US" dirty="0"/>
              <a:t>How to manage your code?</a:t>
            </a:r>
            <a:endParaRPr lang="LID4096" dirty="0"/>
          </a:p>
        </p:txBody>
      </p:sp>
      <p:pic>
        <p:nvPicPr>
          <p:cNvPr id="8" name="Picture 7" descr="Cardboard boxes">
            <a:extLst>
              <a:ext uri="{FF2B5EF4-FFF2-40B4-BE49-F238E27FC236}">
                <a16:creationId xmlns:a16="http://schemas.microsoft.com/office/drawing/2014/main" id="{EDEF3599-8107-E78C-00BD-4BCEA6979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6" r="14678" b="2"/>
          <a:stretch>
            <a:fillRect/>
          </a:stretch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D3D7AB-03A7-C6D1-45B7-AC26903CB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4140013" cy="3908586"/>
          </a:xfrm>
        </p:spPr>
        <p:txBody>
          <a:bodyPr>
            <a:normAutofit/>
          </a:bodyPr>
          <a:lstStyle/>
          <a:p>
            <a:r>
              <a:rPr lang="en-US" dirty="0"/>
              <a:t>Transfer back and forth?</a:t>
            </a:r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964B1-6F97-5AAA-3367-D5D5D3815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LID4096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50A0AE-2155-1DEE-E1D6-BF5D135C2780}"/>
              </a:ext>
            </a:extLst>
          </p:cNvPr>
          <p:cNvSpPr txBox="1"/>
          <p:nvPr/>
        </p:nvSpPr>
        <p:spPr>
          <a:xfrm>
            <a:off x="6865822" y="3691333"/>
            <a:ext cx="459465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/>
              <a:t>Use version control!</a:t>
            </a:r>
            <a:endParaRPr lang="LID4096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7ACE35-E356-7819-E76E-019E0055264D}"/>
              </a:ext>
            </a:extLst>
          </p:cNvPr>
          <p:cNvSpPr txBox="1"/>
          <p:nvPr/>
        </p:nvSpPr>
        <p:spPr>
          <a:xfrm>
            <a:off x="6951502" y="5986284"/>
            <a:ext cx="4877938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https://gjbex.github.io/Version-control-with-git/</a:t>
            </a:r>
            <a:r>
              <a:rPr lang="en-US" dirty="0"/>
              <a:t> </a:t>
            </a:r>
            <a:endParaRPr lang="LID4096" dirty="0"/>
          </a:p>
        </p:txBody>
      </p:sp>
      <p:pic>
        <p:nvPicPr>
          <p:cNvPr id="11" name="Graphic 10" descr="Thumbs up sign with solid fill">
            <a:extLst>
              <a:ext uri="{FF2B5EF4-FFF2-40B4-BE49-F238E27FC236}">
                <a16:creationId xmlns:a16="http://schemas.microsoft.com/office/drawing/2014/main" id="{525C4CF0-7151-DB0E-5AD5-32BF3E5B6D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55012" y="3188950"/>
            <a:ext cx="724200" cy="724200"/>
          </a:xfrm>
          <a:prstGeom prst="rect">
            <a:avLst/>
          </a:prstGeom>
        </p:spPr>
      </p:pic>
      <p:pic>
        <p:nvPicPr>
          <p:cNvPr id="12" name="Graphic 11" descr="Thumbs Down with solid fill">
            <a:extLst>
              <a:ext uri="{FF2B5EF4-FFF2-40B4-BE49-F238E27FC236}">
                <a16:creationId xmlns:a16="http://schemas.microsoft.com/office/drawing/2014/main" id="{D11433DD-328E-BD72-69E4-454DBACD4B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30584" y="1742167"/>
            <a:ext cx="724201" cy="7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7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54AE1-8F19-0BC8-9FFD-ABC1F221F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software stack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979B-7245-76AE-729B-7DD383F8A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Mainly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R</a:t>
            </a:r>
          </a:p>
          <a:p>
            <a:endParaRPr lang="en-US" dirty="0"/>
          </a:p>
          <a:p>
            <a:r>
              <a:rPr lang="en-US" dirty="0"/>
              <a:t>Packages</a:t>
            </a:r>
            <a:r>
              <a:rPr lang="en-US" dirty="0">
                <a:sym typeface="Symbol" panose="05050102010706020507" pitchFamily="18" charset="2"/>
              </a:rPr>
              <a:t></a:t>
            </a:r>
            <a:r>
              <a:rPr lang="en-US" dirty="0"/>
              <a:t> many packages</a:t>
            </a:r>
            <a:r>
              <a:rPr lang="en-US" dirty="0">
                <a:sym typeface="Symbol" panose="05050102010706020507" pitchFamily="18" charset="2"/>
              </a:rPr>
              <a:t> </a:t>
            </a:r>
            <a:r>
              <a:rPr lang="en-US" dirty="0"/>
              <a:t> more packages</a:t>
            </a:r>
          </a:p>
          <a:p>
            <a:endParaRPr lang="en-US" dirty="0"/>
          </a:p>
          <a:p>
            <a:r>
              <a:rPr lang="en-US" dirty="0"/>
              <a:t>Not exactly</a:t>
            </a:r>
          </a:p>
          <a:p>
            <a:pPr lvl="1"/>
            <a:r>
              <a:rPr lang="en-US" dirty="0"/>
              <a:t>HPC-ready</a:t>
            </a:r>
          </a:p>
          <a:p>
            <a:pPr lvl="1"/>
            <a:r>
              <a:rPr lang="en-US" dirty="0"/>
              <a:t>HPC-friendly</a:t>
            </a:r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F2A22-E79B-6C24-A5B4-75169E4A4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11</a:t>
            </a:fld>
            <a:endParaRPr lang="LID4096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C5DB07-BDCE-65E8-D36C-9A1CB8993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240" y="1978478"/>
            <a:ext cx="941613" cy="94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B375B32-15AB-E193-F7E7-9A8622D85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377" y="1898195"/>
            <a:ext cx="1316876" cy="102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E716E1-CBD0-AAD4-AA22-67D72C0FA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4937" y="3074079"/>
            <a:ext cx="1609286" cy="11836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C1C990-10EA-2700-6525-C5AF9141159E}"/>
              </a:ext>
            </a:extLst>
          </p:cNvPr>
          <p:cNvSpPr txBox="1"/>
          <p:nvPr/>
        </p:nvSpPr>
        <p:spPr>
          <a:xfrm>
            <a:off x="9307285" y="4561114"/>
            <a:ext cx="1114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CRAN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2548978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F8A1B-F890-0E7B-CF16-138B17FC4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Modus operandi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CF936-FB19-99F8-C364-ABF10AA1C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12</a:t>
            </a:fld>
            <a:endParaRPr lang="LID4096"/>
          </a:p>
        </p:txBody>
      </p:sp>
      <p:pic>
        <p:nvPicPr>
          <p:cNvPr id="1026" name="Picture 2" descr="A screenshot of the four RStudio panes, labeled Source, Environments, Console, and Output.">
            <a:extLst>
              <a:ext uri="{FF2B5EF4-FFF2-40B4-BE49-F238E27FC236}">
                <a16:creationId xmlns:a16="http://schemas.microsoft.com/office/drawing/2014/main" id="{D9C1B41B-A8D2-6FF8-C1C7-F65C085A7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73" y="1483424"/>
            <a:ext cx="4562413" cy="3429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terface-screenshot">
            <a:extLst>
              <a:ext uri="{FF2B5EF4-FFF2-40B4-BE49-F238E27FC236}">
                <a16:creationId xmlns:a16="http://schemas.microsoft.com/office/drawing/2014/main" id="{E1A1D796-3ADD-87FF-168A-EF847C932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963" y="2808987"/>
            <a:ext cx="3761849" cy="260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30A02069-44A7-AE64-71D4-678EF0ECEF93}"/>
              </a:ext>
            </a:extLst>
          </p:cNvPr>
          <p:cNvSpPr/>
          <p:nvPr/>
        </p:nvSpPr>
        <p:spPr>
          <a:xfrm>
            <a:off x="6267236" y="3198198"/>
            <a:ext cx="893851" cy="51077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DD09D0-04E0-D1DD-AF34-54BB33D35321}"/>
              </a:ext>
            </a:extLst>
          </p:cNvPr>
          <p:cNvSpPr txBox="1"/>
          <p:nvPr/>
        </p:nvSpPr>
        <p:spPr>
          <a:xfrm>
            <a:off x="7928384" y="2601723"/>
            <a:ext cx="37689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377C71-1D0C-DED7-03C0-B6044A448CF2}"/>
              </a:ext>
            </a:extLst>
          </p:cNvPr>
          <p:cNvSpPr txBox="1"/>
          <p:nvPr/>
        </p:nvSpPr>
        <p:spPr>
          <a:xfrm>
            <a:off x="7928384" y="3697424"/>
            <a:ext cx="37689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Rscript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data_parsing.R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A9E243-0BAC-6D5B-D93A-C446F59EBA98}"/>
              </a:ext>
            </a:extLst>
          </p:cNvPr>
          <p:cNvSpPr txBox="1"/>
          <p:nvPr/>
        </p:nvSpPr>
        <p:spPr>
          <a:xfrm>
            <a:off x="6181778" y="4435340"/>
            <a:ext cx="3493212" cy="1384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Transition from GUI/interactive to command line/batch</a:t>
            </a:r>
            <a:endParaRPr lang="LID4096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72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79F4F-7537-041F-2607-CE8621D9C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transition?</a:t>
            </a:r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DDF557-75BF-700D-507F-6E7D9FB06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absolute paths!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Values changed interactively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/>
              <a:t>command line arguments</a:t>
            </a:r>
          </a:p>
          <a:p>
            <a:pPr lvl="1"/>
            <a:r>
              <a:rPr lang="en-US" dirty="0"/>
              <a:t>Python: 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argparse</a:t>
            </a:r>
            <a:r>
              <a:rPr lang="en-US" dirty="0"/>
              <a:t>/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click</a:t>
            </a:r>
          </a:p>
          <a:p>
            <a:pPr lvl="1"/>
            <a:r>
              <a:rPr lang="en-US" dirty="0"/>
              <a:t>R: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optparse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Choose/create your environment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340C4-C4D9-69DC-9B56-66BA260F3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13</a:t>
            </a:fld>
            <a:endParaRPr lang="LID4096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2107F-621A-CA00-38CD-5273575242A8}"/>
              </a:ext>
            </a:extLst>
          </p:cNvPr>
          <p:cNvSpPr txBox="1"/>
          <p:nvPr/>
        </p:nvSpPr>
        <p:spPr>
          <a:xfrm>
            <a:off x="2927561" y="2715795"/>
            <a:ext cx="2913788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"C:\Users\..."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403BD0-2207-A4CC-EB80-75C7EC9C55A0}"/>
              </a:ext>
            </a:extLst>
          </p:cNvPr>
          <p:cNvGrpSpPr/>
          <p:nvPr/>
        </p:nvGrpSpPr>
        <p:grpSpPr>
          <a:xfrm>
            <a:off x="3217890" y="2539680"/>
            <a:ext cx="2405743" cy="849086"/>
            <a:chOff x="3145971" y="2960914"/>
            <a:chExt cx="2405743" cy="8490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F49A03-AEE7-2F72-00FC-8A753E1B74CF}"/>
                </a:ext>
              </a:extLst>
            </p:cNvPr>
            <p:cNvCxnSpPr/>
            <p:nvPr/>
          </p:nvCxnSpPr>
          <p:spPr>
            <a:xfrm>
              <a:off x="3145971" y="2960914"/>
              <a:ext cx="2405743" cy="849086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A627891-D940-FB9F-5482-D3BE57F429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6908" y="2960914"/>
              <a:ext cx="2147299" cy="849086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838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6773-14CE-13EE-EE39-51B5FB7AE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arguments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9A134-4B71-6BC9-70E1-116F3FBACD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EB0658-7531-BD9E-BF2C-050DA366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87879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8DADC-E412-78E6-F9B0-3CEDFC022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argparse</a:t>
            </a:r>
            <a:endParaRPr lang="LID40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94AC48-40A3-9E2A-AFDD-BB36BFF1A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15</a:t>
            </a:fld>
            <a:endParaRPr lang="LID4096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5E79A6-58FF-1218-58C7-43E8845FF29B}"/>
              </a:ext>
            </a:extLst>
          </p:cNvPr>
          <p:cNvGrpSpPr/>
          <p:nvPr/>
        </p:nvGrpSpPr>
        <p:grpSpPr>
          <a:xfrm>
            <a:off x="239730" y="1483517"/>
            <a:ext cx="11716226" cy="4247317"/>
            <a:chOff x="-143472" y="2169659"/>
            <a:chExt cx="9997981" cy="42473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0C6E7A-EB70-6823-CA41-389AF17A8A90}"/>
                </a:ext>
              </a:extLst>
            </p:cNvPr>
            <p:cNvSpPr txBox="1"/>
            <p:nvPr/>
          </p:nvSpPr>
          <p:spPr>
            <a:xfrm>
              <a:off x="-143472" y="2169659"/>
              <a:ext cx="9995043" cy="42473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Import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argparse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 =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argparse.ArgumentParser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(description='Compute cosine values.')</a:t>
              </a: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parser.add_argument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('-n', '--num-points', type=int, default=100,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  help='Number of points to compute')</a:t>
              </a: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parser.add_argument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('-A', '--amplitude', type=float, default=1.0,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  help='Amplitude of the cosine function')</a:t>
              </a: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parser.add_argument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('-f', '--frequency', type=float, default=1.0,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  help='Frequency of the cosine function')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</a:p>
            <a:p>
              <a:pPr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parser.parse_args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x, y =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compute_cosine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args.num_points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args.amplitude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args.frequency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CCEE4F-EB43-BD7B-C9A1-DF8D30BBC1AA}"/>
                </a:ext>
              </a:extLst>
            </p:cNvPr>
            <p:cNvSpPr txBox="1"/>
            <p:nvPr/>
          </p:nvSpPr>
          <p:spPr>
            <a:xfrm>
              <a:off x="8748961" y="2169659"/>
              <a:ext cx="1105548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cosine.py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07DE18D-ADA7-2238-61EE-672DBE10A8AF}"/>
              </a:ext>
            </a:extLst>
          </p:cNvPr>
          <p:cNvGrpSpPr/>
          <p:nvPr/>
        </p:nvGrpSpPr>
        <p:grpSpPr>
          <a:xfrm>
            <a:off x="9087687" y="2517496"/>
            <a:ext cx="2864582" cy="476298"/>
            <a:chOff x="2498712" y="5535406"/>
            <a:chExt cx="2864582" cy="4762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369320-6670-DBCA-FE7D-D73AB018448B}"/>
                </a:ext>
              </a:extLst>
            </p:cNvPr>
            <p:cNvSpPr txBox="1"/>
            <p:nvPr/>
          </p:nvSpPr>
          <p:spPr>
            <a:xfrm>
              <a:off x="3707904" y="5535406"/>
              <a:ext cx="1655390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Declare options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407D12E-A4C1-E5F2-7501-41A1816CB949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2498712" y="5720072"/>
              <a:ext cx="1209192" cy="2916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532BD6-5BF1-E1E2-DD4F-4D9A2FBCE3E2}"/>
              </a:ext>
            </a:extLst>
          </p:cNvPr>
          <p:cNvGrpSpPr/>
          <p:nvPr/>
        </p:nvGrpSpPr>
        <p:grpSpPr>
          <a:xfrm>
            <a:off x="4539343" y="4056805"/>
            <a:ext cx="7412926" cy="634938"/>
            <a:chOff x="-2094709" y="5535406"/>
            <a:chExt cx="7412926" cy="63493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873BC2-5902-2762-E2B2-8C17A5BBCDBD}"/>
                </a:ext>
              </a:extLst>
            </p:cNvPr>
            <p:cNvSpPr txBox="1"/>
            <p:nvPr/>
          </p:nvSpPr>
          <p:spPr>
            <a:xfrm>
              <a:off x="3707904" y="5535406"/>
              <a:ext cx="1610313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Handle options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A3E9340-9B78-07F7-1185-EBD716D2634E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-2094709" y="5720072"/>
              <a:ext cx="5802613" cy="4502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F2B522-0B27-C40D-CC95-75F3532D504A}"/>
              </a:ext>
            </a:extLst>
          </p:cNvPr>
          <p:cNvGrpSpPr/>
          <p:nvPr/>
        </p:nvGrpSpPr>
        <p:grpSpPr>
          <a:xfrm>
            <a:off x="7554686" y="5486400"/>
            <a:ext cx="4397583" cy="732863"/>
            <a:chOff x="1160892" y="5171875"/>
            <a:chExt cx="4397583" cy="7328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E57A4E7-C109-2521-24D6-68B670D1E018}"/>
                </a:ext>
              </a:extLst>
            </p:cNvPr>
            <p:cNvSpPr txBox="1"/>
            <p:nvPr/>
          </p:nvSpPr>
          <p:spPr>
            <a:xfrm>
              <a:off x="3707904" y="5535406"/>
              <a:ext cx="1850571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Use option values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63C1299-6FED-9421-755B-596E8E1747E1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1160892" y="5171875"/>
              <a:ext cx="2547012" cy="5481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50CC737-F74E-F232-04C8-EF1B32DFD862}"/>
              </a:ext>
            </a:extLst>
          </p:cNvPr>
          <p:cNvSpPr txBox="1"/>
          <p:nvPr/>
        </p:nvSpPr>
        <p:spPr>
          <a:xfrm>
            <a:off x="239730" y="6219263"/>
            <a:ext cx="699593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cosine.py  -n 100  --amplitude 2.5 </a:t>
            </a: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43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45170-CFD3-C68F-983B-B9413ABD9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0B9BD-5B23-1C8C-76FF-3C767614F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optparse</a:t>
            </a:r>
            <a:endParaRPr lang="LID40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66B277-32C1-8EF6-76E5-81778D56D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16</a:t>
            </a:fld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862C23D-5C56-66F2-47AC-024DC4B888EB}"/>
              </a:ext>
            </a:extLst>
          </p:cNvPr>
          <p:cNvGrpSpPr/>
          <p:nvPr/>
        </p:nvGrpSpPr>
        <p:grpSpPr>
          <a:xfrm>
            <a:off x="239731" y="1331118"/>
            <a:ext cx="11453781" cy="4801314"/>
            <a:chOff x="-143472" y="2169659"/>
            <a:chExt cx="9996369" cy="480131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234BEB-E521-484F-F763-679F3EC559B3}"/>
                </a:ext>
              </a:extLst>
            </p:cNvPr>
            <p:cNvSpPr txBox="1"/>
            <p:nvPr/>
          </p:nvSpPr>
          <p:spPr>
            <a:xfrm>
              <a:off x="-143472" y="2169659"/>
              <a:ext cx="9995043" cy="48013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library(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optparse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option_list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&lt;- list(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make_option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(c("-c", "--city"), type = "character",</a:t>
              </a:r>
              <a:b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help = "Name of the city to analyze weather data for"),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make_option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(c("-q", "--quantity"), type = "character", default = "temp",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help = "Name of the quantity to analyze"),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make_option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(c("-o", "--output"), type = "character",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 help = "Path to the output CSV file")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 &lt;-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parse_args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OptionParser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option_list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option_list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))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if 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dirname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opt$output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 != ".") {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dir.create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dirname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opt$output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),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showWarnings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= FALSE, recursive = TRUE)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D0ED2A-E93A-114A-D562-6B8D9C92AE7D}"/>
                </a:ext>
              </a:extLst>
            </p:cNvPr>
            <p:cNvSpPr txBox="1"/>
            <p:nvPr/>
          </p:nvSpPr>
          <p:spPr>
            <a:xfrm>
              <a:off x="7752670" y="2169659"/>
              <a:ext cx="2100227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weather_analysis.R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D123542-4017-D10F-0657-BE9BA16A106B}"/>
              </a:ext>
            </a:extLst>
          </p:cNvPr>
          <p:cNvGrpSpPr/>
          <p:nvPr/>
        </p:nvGrpSpPr>
        <p:grpSpPr>
          <a:xfrm>
            <a:off x="9087687" y="2147382"/>
            <a:ext cx="2864582" cy="476298"/>
            <a:chOff x="2498712" y="5535406"/>
            <a:chExt cx="2864582" cy="4762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E0FA68-0C62-28A7-5B10-0B7DB342BFE6}"/>
                </a:ext>
              </a:extLst>
            </p:cNvPr>
            <p:cNvSpPr txBox="1"/>
            <p:nvPr/>
          </p:nvSpPr>
          <p:spPr>
            <a:xfrm>
              <a:off x="3707904" y="5535406"/>
              <a:ext cx="1655390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Declare options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E1C33AB-A7DD-065C-2927-3459EBDDE530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2498712" y="5720072"/>
              <a:ext cx="1209192" cy="2916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1DB8941-6F04-9C76-F9B1-4E6FF5773504}"/>
              </a:ext>
            </a:extLst>
          </p:cNvPr>
          <p:cNvGrpSpPr/>
          <p:nvPr/>
        </p:nvGrpSpPr>
        <p:grpSpPr>
          <a:xfrm>
            <a:off x="8270697" y="3479862"/>
            <a:ext cx="3681572" cy="958957"/>
            <a:chOff x="1636645" y="5535406"/>
            <a:chExt cx="3681572" cy="95895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1B9986-47BA-F907-BCDA-C2B6AE122A55}"/>
                </a:ext>
              </a:extLst>
            </p:cNvPr>
            <p:cNvSpPr txBox="1"/>
            <p:nvPr/>
          </p:nvSpPr>
          <p:spPr>
            <a:xfrm>
              <a:off x="3707904" y="5535406"/>
              <a:ext cx="1610313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Handle options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3A4BC1E-31F1-7CA8-55DF-34E13B6C1573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1636645" y="5720072"/>
              <a:ext cx="2071259" cy="7742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D8225C1-E956-5B89-7415-907E3E0DC97A}"/>
              </a:ext>
            </a:extLst>
          </p:cNvPr>
          <p:cNvGrpSpPr/>
          <p:nvPr/>
        </p:nvGrpSpPr>
        <p:grpSpPr>
          <a:xfrm>
            <a:off x="5260369" y="4140873"/>
            <a:ext cx="6691900" cy="1081211"/>
            <a:chOff x="-1133425" y="5535406"/>
            <a:chExt cx="6691900" cy="108121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C24928-77A8-9D19-544C-04FE0CFDA1CE}"/>
                </a:ext>
              </a:extLst>
            </p:cNvPr>
            <p:cNvSpPr txBox="1"/>
            <p:nvPr/>
          </p:nvSpPr>
          <p:spPr>
            <a:xfrm>
              <a:off x="3707904" y="5535406"/>
              <a:ext cx="1850571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Use option values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EA3FA62-FDFC-74CF-A735-2C5738AC9989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>
              <a:off x="-1133425" y="5720072"/>
              <a:ext cx="4841329" cy="8965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178CF5F-46EB-81C1-3689-1589443BF331}"/>
              </a:ext>
            </a:extLst>
          </p:cNvPr>
          <p:cNvSpPr txBox="1"/>
          <p:nvPr/>
        </p:nvSpPr>
        <p:spPr>
          <a:xfrm>
            <a:off x="239731" y="6317098"/>
            <a:ext cx="968445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Rscript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weather_analysis.R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-c London  --output data_out.csv </a:t>
            </a:r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18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A5DF3-6A7B-359B-A16E-27031DCEF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16E260-481C-BE27-DDF5-BE916465D0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59AE21-D6CD-C11A-5C46-2C8A84B9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5107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337CC-43CA-36B6-1955-75F73AB0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/>
              <a:t>Options</a:t>
            </a:r>
            <a:endParaRPr lang="LID4096" sz="3600"/>
          </a:p>
        </p:txBody>
      </p:sp>
      <p:pic>
        <p:nvPicPr>
          <p:cNvPr id="6" name="Picture 5" descr="Aerial shot of a cargo ship in the sea">
            <a:extLst>
              <a:ext uri="{FF2B5EF4-FFF2-40B4-BE49-F238E27FC236}">
                <a16:creationId xmlns:a16="http://schemas.microsoft.com/office/drawing/2014/main" id="{B2D893AC-89A6-E459-4771-F8D8CC1C1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9" b="30001"/>
          <a:stretch>
            <a:fillRect/>
          </a:stretch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E6B68-0438-A9CD-FA89-7464B87F7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r>
              <a:rPr lang="en-US" sz="1800"/>
              <a:t>Pre-installed modules</a:t>
            </a:r>
          </a:p>
          <a:p>
            <a:r>
              <a:rPr lang="en-US" sz="1800"/>
              <a:t>Install your own packages</a:t>
            </a:r>
          </a:p>
          <a:p>
            <a:r>
              <a:rPr lang="en-US" sz="1800"/>
              <a:t>Use containers</a:t>
            </a:r>
          </a:p>
          <a:p>
            <a:pPr lvl="1"/>
            <a:r>
              <a:rPr lang="en-US" sz="1800"/>
              <a:t>Not in scope: see </a:t>
            </a:r>
            <a:r>
              <a:rPr lang="en-US" sz="1800">
                <a:hlinkClick r:id="rId3"/>
              </a:rPr>
              <a:t>https://gjbex.github.io/Containers-for-HPC/</a:t>
            </a:r>
            <a:r>
              <a:rPr lang="en-US" sz="1800"/>
              <a:t> </a:t>
            </a:r>
            <a:endParaRPr lang="LID4096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38F99-E6C5-C1AE-94F9-336289C7C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4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LID4096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59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FAB7A-ACFC-5BB7-34DE-32FD747B1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Environment: modules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80683D-6082-E8D1-1301-126441AD31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8520D-BFED-093A-C179-69E2853F4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19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11385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598EC-1C61-495B-A9F8-4410E339CCF5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66751" y="5445224"/>
            <a:ext cx="57656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linkClick r:id="rId2"/>
              </a:rPr>
              <a:t>https://shorturl.at/Rb4Ni</a:t>
            </a:r>
            <a:r>
              <a:rPr lang="en-US" sz="40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679C85-91D9-5467-5CA3-F1BD3EAAF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5" y="1285875"/>
            <a:ext cx="4286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10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E4FB0-D4D9-8C9A-CCA8-4E1049D53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C8460-3442-3102-41FB-3742F1911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installed modules, when possible, e.g.,</a:t>
            </a:r>
          </a:p>
          <a:p>
            <a:pPr lvl="1"/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R/4.4.0-gfbf-2023a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Python/3.12.3-GCCcore-13.3.0</a:t>
            </a:r>
          </a:p>
          <a:p>
            <a:r>
              <a:rPr lang="en-US" dirty="0"/>
              <a:t>Use package bundles, e.g.,</a:t>
            </a:r>
          </a:p>
          <a:p>
            <a:pPr lvl="1"/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R-bundle-CRAN/2023.12-foss-2023a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SciPy-bundle/2024.05-gfbf-2024a</a:t>
            </a:r>
          </a:p>
          <a:p>
            <a:r>
              <a:rPr lang="en-US" dirty="0"/>
              <a:t>Use additional modules, e.g.,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TensorFlow/2.15.1-foss-2023a-CUDA-12.1.1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matplotlib/3.9.2-gfbf-2024a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C73E5-41E2-D442-7611-AC0633BD9D89}"/>
              </a:ext>
            </a:extLst>
          </p:cNvPr>
          <p:cNvSpPr txBox="1"/>
          <p:nvPr/>
        </p:nvSpPr>
        <p:spPr>
          <a:xfrm rot="1009166">
            <a:off x="8382909" y="2890390"/>
            <a:ext cx="2960875" cy="1077218"/>
          </a:xfrm>
          <a:prstGeom prst="rect">
            <a:avLst/>
          </a:prstGeom>
          <a:solidFill>
            <a:srgbClr val="EBBE83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/>
              <a:t>Much, but likely</a:t>
            </a:r>
            <a:br>
              <a:rPr lang="en-US" sz="3200" dirty="0"/>
            </a:br>
            <a:r>
              <a:rPr lang="en-US" sz="3200" dirty="0"/>
              <a:t>not all</a:t>
            </a:r>
            <a:endParaRPr lang="LID4096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FBEE10-594A-0164-043D-803AEE126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1425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D361E-5725-81AD-1613-A54CB4F70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script &amp; modules: best practices</a:t>
            </a:r>
            <a:endParaRPr lang="LID4096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9ED52B-3ACD-0A4C-4132-EFF7655D1CD1}"/>
              </a:ext>
            </a:extLst>
          </p:cNvPr>
          <p:cNvGrpSpPr/>
          <p:nvPr/>
        </p:nvGrpSpPr>
        <p:grpSpPr>
          <a:xfrm>
            <a:off x="1415143" y="1997839"/>
            <a:ext cx="8795657" cy="3416320"/>
            <a:chOff x="1055914" y="2169659"/>
            <a:chExt cx="8795657" cy="341632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BEA7CB0-AAB9-88B7-C0B4-690F2AC8B245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34163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--cluster=&lt;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your_cluster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--time=00:02:00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 first clean up your environment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purge &amp;&gt; /dev/null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 load </a:t>
              </a:r>
              <a:r>
                <a:rPr lang="en-US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only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the modules you need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load </a:t>
              </a:r>
              <a:r>
                <a:rPr lang="fr-BE" dirty="0">
                  <a:latin typeface="Courier New" panose="02070309020205020404" pitchFamily="49" charset="0"/>
                  <a:cs typeface="Courier New" panose="02070309020205020404" pitchFamily="49" charset="0"/>
                </a:rPr>
                <a:t>R-bundle-CRAN/2023.12-foss-2023a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7AFADC8-4BDD-F70C-16C0-6AA4905CCC70}"/>
                </a:ext>
              </a:extLst>
            </p:cNvPr>
            <p:cNvSpPr txBox="1"/>
            <p:nvPr/>
          </p:nvSpPr>
          <p:spPr>
            <a:xfrm>
              <a:off x="7815436" y="2169659"/>
              <a:ext cx="2036135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jobscript.slurm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F8A9C7-3DF9-27F0-02D0-07666A27E0A4}"/>
              </a:ext>
            </a:extLst>
          </p:cNvPr>
          <p:cNvGrpSpPr/>
          <p:nvPr/>
        </p:nvGrpSpPr>
        <p:grpSpPr>
          <a:xfrm>
            <a:off x="5377543" y="2439565"/>
            <a:ext cx="6553200" cy="1675235"/>
            <a:chOff x="5638800" y="2439565"/>
            <a:chExt cx="6553200" cy="167523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974C461-1C87-51F8-5E7F-1D2BDF74AE74}"/>
                </a:ext>
              </a:extLst>
            </p:cNvPr>
            <p:cNvGrpSpPr/>
            <p:nvPr/>
          </p:nvGrpSpPr>
          <p:grpSpPr>
            <a:xfrm>
              <a:off x="5638800" y="2979099"/>
              <a:ext cx="6238181" cy="1135701"/>
              <a:chOff x="-450540" y="5535406"/>
              <a:chExt cx="6238181" cy="1135701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867E9C-B646-D64C-F28E-1F27C0F63DDC}"/>
                  </a:ext>
                </a:extLst>
              </p:cNvPr>
              <p:cNvSpPr txBox="1"/>
              <p:nvPr/>
            </p:nvSpPr>
            <p:spPr>
              <a:xfrm>
                <a:off x="3707904" y="5535406"/>
                <a:ext cx="2079737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Reduces side effects</a:t>
                </a:r>
                <a:endParaRPr kumimoji="0" lang="nl-B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CA1ABDC-2CBB-5794-6FAC-C6D59A51F49D}"/>
                  </a:ext>
                </a:extLst>
              </p:cNvPr>
              <p:cNvCxnSpPr>
                <a:cxnSpLocks/>
                <a:stCxn id="9" idx="1"/>
              </p:cNvCxnSpPr>
              <p:nvPr/>
            </p:nvCxnSpPr>
            <p:spPr>
              <a:xfrm flipH="1">
                <a:off x="-450540" y="5720072"/>
                <a:ext cx="4158444" cy="951035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7" name="Graphic 16" descr="Thumbs up sign with solid fill">
              <a:extLst>
                <a:ext uri="{FF2B5EF4-FFF2-40B4-BE49-F238E27FC236}">
                  <a16:creationId xmlns:a16="http://schemas.microsoft.com/office/drawing/2014/main" id="{39B36D00-80D8-6CBD-63B2-AD30770A0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67800" y="2439565"/>
              <a:ext cx="724200" cy="7242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7F8870C-EF21-D5B8-AFEC-58CF7D1B03A2}"/>
              </a:ext>
            </a:extLst>
          </p:cNvPr>
          <p:cNvGrpSpPr/>
          <p:nvPr/>
        </p:nvGrpSpPr>
        <p:grpSpPr>
          <a:xfrm>
            <a:off x="6183086" y="3309744"/>
            <a:ext cx="5747657" cy="1459591"/>
            <a:chOff x="6444343" y="3309744"/>
            <a:chExt cx="5747657" cy="145959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C188A9C-1C5B-45F4-EAA1-491882DA475E}"/>
                </a:ext>
              </a:extLst>
            </p:cNvPr>
            <p:cNvGrpSpPr/>
            <p:nvPr/>
          </p:nvGrpSpPr>
          <p:grpSpPr>
            <a:xfrm>
              <a:off x="6444343" y="3818300"/>
              <a:ext cx="5432638" cy="951035"/>
              <a:chOff x="665216" y="5535406"/>
              <a:chExt cx="5432638" cy="95103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A7626F-1105-BAD6-3A95-7542888EB75A}"/>
                  </a:ext>
                </a:extLst>
              </p:cNvPr>
              <p:cNvSpPr txBox="1"/>
              <p:nvPr/>
            </p:nvSpPr>
            <p:spPr>
              <a:xfrm>
                <a:off x="3707904" y="5535406"/>
                <a:ext cx="2389950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Ensures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reproducability</a:t>
                </a:r>
                <a:endParaRPr kumimoji="0" lang="nl-B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0E4A869-845A-E022-EBB4-F7A8E5D721B2}"/>
                  </a:ext>
                </a:extLst>
              </p:cNvPr>
              <p:cNvCxnSpPr>
                <a:cxnSpLocks/>
                <a:stCxn id="14" idx="1"/>
              </p:cNvCxnSpPr>
              <p:nvPr/>
            </p:nvCxnSpPr>
            <p:spPr>
              <a:xfrm flipH="1">
                <a:off x="665216" y="5720072"/>
                <a:ext cx="3042688" cy="766369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" name="Graphic 18" descr="Thumbs up sign with solid fill">
              <a:extLst>
                <a:ext uri="{FF2B5EF4-FFF2-40B4-BE49-F238E27FC236}">
                  <a16:creationId xmlns:a16="http://schemas.microsoft.com/office/drawing/2014/main" id="{2E83F4A8-61A2-7D99-759C-761A2F83B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67800" y="3309744"/>
              <a:ext cx="724200" cy="72420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C41FD80-F478-39C8-9948-A158D94C850C}"/>
              </a:ext>
            </a:extLst>
          </p:cNvPr>
          <p:cNvSpPr txBox="1"/>
          <p:nvPr/>
        </p:nvSpPr>
        <p:spPr>
          <a:xfrm>
            <a:off x="4691743" y="5791695"/>
            <a:ext cx="25294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Similar for Python</a:t>
            </a:r>
            <a:endParaRPr lang="LID4096" sz="2400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9B4DA03-AD96-27B7-D077-BA713A27A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38008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3AB3-034A-F8CF-8219-6DA6C8789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environments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0AC30-4EFF-4815-3030-BDCD1E084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CD7FF-A236-C618-89E2-1834C3A71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77364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0C666-ADD6-2C01-CCB6-FE56FE663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Conda environments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D5358-76B5-F230-33C5-1483168BB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Install </a:t>
            </a:r>
            <a:r>
              <a:rPr lang="en-US" dirty="0" err="1"/>
              <a:t>conda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environment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Activate environment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Install additional packages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Update </a:t>
            </a:r>
            <a:endParaRPr lang="LID4096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9B369-6BD2-C882-3BEA-42338E98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23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623DDC-C9F5-61CF-6F3F-2A40A3CFD90E}"/>
              </a:ext>
            </a:extLst>
          </p:cNvPr>
          <p:cNvSpPr txBox="1"/>
          <p:nvPr/>
        </p:nvSpPr>
        <p:spPr>
          <a:xfrm>
            <a:off x="1121229" y="2129683"/>
            <a:ext cx="10874828" cy="9233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wget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https://repo.continuum.io/miniconda/Miniconda3-latest-Linux-x86_64.sh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it-IT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bash Miniconda3-latest-Linux-x86_64.sh  -b  -p $VSC_DATA/miniconda3</a:t>
            </a:r>
          </a:p>
          <a:p>
            <a:r>
              <a:rPr lang="it-IT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source ~/.bashrc</a:t>
            </a:r>
            <a:endParaRPr lang="en-US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A70E4F-5973-DA8C-52BF-8065FC80FD81}"/>
              </a:ext>
            </a:extLst>
          </p:cNvPr>
          <p:cNvSpPr txBox="1"/>
          <p:nvPr/>
        </p:nvSpPr>
        <p:spPr>
          <a:xfrm>
            <a:off x="1121229" y="3383150"/>
            <a:ext cx="1087482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create  -n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my_env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matplotlib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63A3C0-7C5A-1520-081C-7199DEB307CF}"/>
              </a:ext>
            </a:extLst>
          </p:cNvPr>
          <p:cNvSpPr txBox="1"/>
          <p:nvPr/>
        </p:nvSpPr>
        <p:spPr>
          <a:xfrm>
            <a:off x="1121229" y="4203980"/>
            <a:ext cx="1087482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activate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my_env</a:t>
            </a:r>
            <a:endParaRPr lang="en-US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2C237-E7DE-FFA1-1B9B-44B0C7790F22}"/>
              </a:ext>
            </a:extLst>
          </p:cNvPr>
          <p:cNvSpPr txBox="1"/>
          <p:nvPr/>
        </p:nvSpPr>
        <p:spPr>
          <a:xfrm>
            <a:off x="1121229" y="4994999"/>
            <a:ext cx="1087482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install  pandas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2FAF92-1A55-CF4B-81F7-19E1DEE82D56}"/>
              </a:ext>
            </a:extLst>
          </p:cNvPr>
          <p:cNvSpPr txBox="1"/>
          <p:nvPr/>
        </p:nvSpPr>
        <p:spPr>
          <a:xfrm>
            <a:off x="1121229" y="5848714"/>
            <a:ext cx="1087482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update  --all</a:t>
            </a:r>
          </a:p>
        </p:txBody>
      </p:sp>
    </p:spTree>
    <p:extLst>
      <p:ext uri="{BB962C8B-B14F-4D97-AF65-F5344CB8AC3E}">
        <p14:creationId xmlns:p14="http://schemas.microsoft.com/office/powerpoint/2010/main" val="39875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8D8A3-4975-C949-7B91-C0E052F3A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conda</a:t>
            </a:r>
            <a:r>
              <a:rPr lang="en-US" dirty="0"/>
              <a:t> environment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0D58F-B2DD-B56F-1605-F336C108F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24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C82B07-178D-D541-0025-2BB3F490C54C}"/>
              </a:ext>
            </a:extLst>
          </p:cNvPr>
          <p:cNvGrpSpPr/>
          <p:nvPr/>
        </p:nvGrpSpPr>
        <p:grpSpPr>
          <a:xfrm>
            <a:off x="1415143" y="1997839"/>
            <a:ext cx="8795657" cy="2585323"/>
            <a:chOff x="1055914" y="2169659"/>
            <a:chExt cx="8795657" cy="25853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C30341-D255-B1D9-383A-79CD677F55F2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25853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--cluster=&lt;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your_cluster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--time=00:05:00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b="1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conda</a:t>
              </a:r>
              <a:r>
                <a:rPr lang="en-US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activate </a:t>
              </a:r>
              <a:r>
                <a:rPr lang="en-US" b="1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my_env</a:t>
              </a:r>
              <a:endParaRPr lang="en-US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python cosine.py -n 100 -o result_${SLURM_JOB_ID}.txt \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               -p plot_${SLURM_JOB_ID}.png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868513-48BA-39EC-C23C-1B6FA671588B}"/>
                </a:ext>
              </a:extLst>
            </p:cNvPr>
            <p:cNvSpPr txBox="1"/>
            <p:nvPr/>
          </p:nvSpPr>
          <p:spPr>
            <a:xfrm>
              <a:off x="8175026" y="2169659"/>
              <a:ext cx="166584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cosine.slurm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1DC068-CDE1-3A93-2B07-23E4C9118CEE}"/>
              </a:ext>
            </a:extLst>
          </p:cNvPr>
          <p:cNvGrpSpPr/>
          <p:nvPr/>
        </p:nvGrpSpPr>
        <p:grpSpPr>
          <a:xfrm>
            <a:off x="4705564" y="2643544"/>
            <a:ext cx="6747133" cy="889068"/>
            <a:chOff x="-834843" y="5535406"/>
            <a:chExt cx="6747133" cy="88906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DA2DFB-4A0B-5B15-3637-AE063DA3C62A}"/>
                </a:ext>
              </a:extLst>
            </p:cNvPr>
            <p:cNvSpPr txBox="1"/>
            <p:nvPr/>
          </p:nvSpPr>
          <p:spPr>
            <a:xfrm>
              <a:off x="3707904" y="5535406"/>
              <a:ext cx="2204386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Activate environment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4430F79-5313-F3F3-D223-BD940B26FA46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-834843" y="5720072"/>
              <a:ext cx="4542747" cy="7044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356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ED853-DFDF-BC51-50DF-3D49D1CA2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Conda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9386A-C977-D456-C782-86154FC4D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Best practices</a:t>
            </a:r>
          </a:p>
          <a:p>
            <a:pPr lvl="1"/>
            <a:r>
              <a:rPr lang="en-US" dirty="0"/>
              <a:t>Lean, single purpose environments</a:t>
            </a:r>
          </a:p>
          <a:p>
            <a:pPr lvl="1"/>
            <a:r>
              <a:rPr lang="en-US" dirty="0"/>
              <a:t>Keep under version control: </a:t>
            </a:r>
            <a:r>
              <a:rPr lang="en-US" i="1" dirty="0">
                <a:solidFill>
                  <a:srgbClr val="00B050"/>
                </a:solidFill>
              </a:rPr>
              <a:t>reproducible</a:t>
            </a:r>
            <a:endParaRPr lang="en-US" i="1" dirty="0"/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pPr lvl="1"/>
            <a:r>
              <a:rPr lang="en-US" dirty="0"/>
              <a:t>Keep laptop and HPC in sync: </a:t>
            </a:r>
            <a:r>
              <a:rPr lang="en-US" i="1" dirty="0">
                <a:solidFill>
                  <a:srgbClr val="00B050"/>
                </a:solidFill>
              </a:rPr>
              <a:t>portability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Pitfall: installation directory, see documentation</a:t>
            </a:r>
            <a:br>
              <a:rPr lang="en-US" dirty="0"/>
            </a:br>
            <a:r>
              <a:rPr lang="en-US" sz="2000" dirty="0">
                <a:hlinkClick r:id="rId2"/>
              </a:rPr>
              <a:t>https://docs.vscentrum.be/compute/software/python_package_management.html</a:t>
            </a:r>
            <a:endParaRPr lang="en-US" sz="2000" dirty="0"/>
          </a:p>
          <a:p>
            <a:r>
              <a:rPr lang="en-US" dirty="0"/>
              <a:t>For performance on CPU, use Intel </a:t>
            </a:r>
            <a:r>
              <a:rPr lang="en-US" dirty="0" err="1"/>
              <a:t>OneAPI</a:t>
            </a:r>
            <a:r>
              <a:rPr lang="en-US" dirty="0"/>
              <a:t> distribution</a:t>
            </a:r>
            <a:r>
              <a:rPr lang="en-US" sz="2000" dirty="0"/>
              <a:t> </a:t>
            </a:r>
          </a:p>
          <a:p>
            <a:endParaRPr lang="en-US" i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D5F06-910B-6523-67A4-F713CB9C6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25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96AB11-9ECF-D5E6-6532-B07AB9001B2D}"/>
              </a:ext>
            </a:extLst>
          </p:cNvPr>
          <p:cNvSpPr txBox="1"/>
          <p:nvPr/>
        </p:nvSpPr>
        <p:spPr>
          <a:xfrm>
            <a:off x="1585645" y="3054970"/>
            <a:ext cx="793849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list  --explicit  &gt;  environment_spec.txt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Graphic 5" descr="Thumbs up sign with solid fill">
            <a:extLst>
              <a:ext uri="{FF2B5EF4-FFF2-40B4-BE49-F238E27FC236}">
                <a16:creationId xmlns:a16="http://schemas.microsoft.com/office/drawing/2014/main" id="{8AC9E7C1-BCDB-9C8E-7382-EFB639E5A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4871" y="2578254"/>
            <a:ext cx="724200" cy="724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60F4B9-0DC7-9C46-5D2A-B83B61031A04}"/>
              </a:ext>
            </a:extLst>
          </p:cNvPr>
          <p:cNvSpPr txBox="1"/>
          <p:nvPr/>
        </p:nvSpPr>
        <p:spPr>
          <a:xfrm>
            <a:off x="1585644" y="4107216"/>
            <a:ext cx="7938499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env export  --from-history  &gt;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environment.yml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Graphic 7" descr="Thumbs up sign with solid fill">
            <a:extLst>
              <a:ext uri="{FF2B5EF4-FFF2-40B4-BE49-F238E27FC236}">
                <a16:creationId xmlns:a16="http://schemas.microsoft.com/office/drawing/2014/main" id="{1D398045-43A7-2AA1-18C7-C55F19288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4871" y="3687884"/>
            <a:ext cx="724200" cy="724200"/>
          </a:xfrm>
          <a:prstGeom prst="rect">
            <a:avLst/>
          </a:prstGeom>
        </p:spPr>
      </p:pic>
      <p:pic>
        <p:nvPicPr>
          <p:cNvPr id="10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9EE27DB5-9280-E132-F5DF-4224354B4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245" y="4869503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81AE5F-0855-5FB4-03BF-AEFBCD80C180}"/>
              </a:ext>
            </a:extLst>
          </p:cNvPr>
          <p:cNvSpPr txBox="1"/>
          <p:nvPr/>
        </p:nvSpPr>
        <p:spPr>
          <a:xfrm>
            <a:off x="1585645" y="6006789"/>
            <a:ext cx="793849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conda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create  -n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my_env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-c intel  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intelpython3_full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2" name="Graphic 11" descr="Thumbs up sign with solid fill">
            <a:extLst>
              <a:ext uri="{FF2B5EF4-FFF2-40B4-BE49-F238E27FC236}">
                <a16:creationId xmlns:a16="http://schemas.microsoft.com/office/drawing/2014/main" id="{87258E0F-A694-3C20-BAD8-2B7EC8722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4871" y="5949800"/>
            <a:ext cx="724200" cy="7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773C8-46D8-90E7-B5E9-62D504C44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environments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0E4CA-5BB6-1598-DD80-47CD7BC0E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158CA-C57F-993F-F8C2-17C8EAEE8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79265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706C-14A4-72C8-A65A-86B49BAD7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 considerations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91B18-A02C-168D-8533-6D6E74DED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Packages built hardware-specific!</a:t>
            </a:r>
          </a:p>
          <a:p>
            <a:pPr lvl="1"/>
            <a:r>
              <a:rPr lang="en-US" dirty="0"/>
              <a:t>Install &amp; use on same hardware</a:t>
            </a:r>
          </a:p>
          <a:p>
            <a:pPr lvl="1"/>
            <a:r>
              <a:rPr lang="en-US" dirty="0"/>
              <a:t>Installation on compute nodes</a:t>
            </a:r>
          </a:p>
          <a:p>
            <a:r>
              <a:rPr lang="en-US" dirty="0"/>
              <a:t>Packages built per R major release</a:t>
            </a:r>
          </a:p>
          <a:p>
            <a:r>
              <a:rPr lang="en-US" dirty="0"/>
              <a:t>Pure R packages: easy</a:t>
            </a:r>
          </a:p>
          <a:p>
            <a:r>
              <a:rPr lang="en-US" dirty="0"/>
              <a:t>Packages with library dependencies: not so easy</a:t>
            </a:r>
          </a:p>
          <a:p>
            <a:pPr lvl="1"/>
            <a:r>
              <a:rPr lang="en-US" dirty="0"/>
              <a:t>Use modules</a:t>
            </a:r>
          </a:p>
          <a:p>
            <a:pPr lvl="1"/>
            <a:r>
              <a:rPr lang="en-US" dirty="0"/>
              <a:t>Ask help if necessary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C06B6-00B6-DF00-9500-8353D5891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27</a:t>
            </a:fld>
            <a:endParaRPr lang="LID4096"/>
          </a:p>
        </p:txBody>
      </p:sp>
      <p:pic>
        <p:nvPicPr>
          <p:cNvPr id="5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B8EE8CBC-1DD0-C5A6-DA64-FBD973601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845" y="1995674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Thumbs up sign with solid fill">
            <a:extLst>
              <a:ext uri="{FF2B5EF4-FFF2-40B4-BE49-F238E27FC236}">
                <a16:creationId xmlns:a16="http://schemas.microsoft.com/office/drawing/2014/main" id="{7F4308D3-7387-3F06-E910-0CE156322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95820" y="1284138"/>
            <a:ext cx="724200" cy="7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8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08DB5-555C-7D44-C0FF-E465F81BD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install: setup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C3C77-CF5F-C9F6-3818-A94F8E6BA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OnDemand:  interactive shell, or</a:t>
            </a:r>
          </a:p>
          <a:p>
            <a:r>
              <a:rPr lang="en-US" dirty="0"/>
              <a:t>From login node, submit interactive job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Load module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DB7A3-D2F0-B620-423C-C5F0AB3AD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28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EF6901-D4B3-E574-B658-9CDCB6354246}"/>
              </a:ext>
            </a:extLst>
          </p:cNvPr>
          <p:cNvSpPr txBox="1"/>
          <p:nvPr/>
        </p:nvSpPr>
        <p:spPr>
          <a:xfrm>
            <a:off x="1585645" y="2938414"/>
            <a:ext cx="8592498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$  </a:t>
            </a:r>
            <a:r>
              <a:rPr lang="en-US" sz="2400" dirty="0" err="1">
                <a:solidFill>
                  <a:schemeClr val="bg1"/>
                </a:solidFill>
              </a:rPr>
              <a:t>srun</a:t>
            </a:r>
            <a:r>
              <a:rPr lang="en-US" sz="2400" dirty="0">
                <a:solidFill>
                  <a:schemeClr val="bg1"/>
                </a:solidFill>
              </a:rPr>
              <a:t>  --account=&lt;your-account&gt;  --time=00:30:00            \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            --cluster=</a:t>
            </a:r>
            <a:r>
              <a:rPr lang="en-US" sz="2400" dirty="0" err="1">
                <a:solidFill>
                  <a:schemeClr val="bg1"/>
                </a:solidFill>
              </a:rPr>
              <a:t>wice</a:t>
            </a:r>
            <a:r>
              <a:rPr lang="en-US" sz="2400" dirty="0">
                <a:solidFill>
                  <a:schemeClr val="bg1"/>
                </a:solidFill>
              </a:rPr>
              <a:t>  --partition=</a:t>
            </a:r>
            <a:r>
              <a:rPr lang="en-US" sz="2400" dirty="0" err="1">
                <a:solidFill>
                  <a:schemeClr val="bg1"/>
                </a:solidFill>
              </a:rPr>
              <a:t>batch_sapphirerapids</a:t>
            </a:r>
            <a:r>
              <a:rPr lang="en-US" sz="2400" dirty="0">
                <a:solidFill>
                  <a:schemeClr val="bg1"/>
                </a:solidFill>
              </a:rPr>
              <a:t>  \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            --</a:t>
            </a:r>
            <a:r>
              <a:rPr lang="en-US" sz="2400" dirty="0" err="1">
                <a:solidFill>
                  <a:schemeClr val="bg1"/>
                </a:solidFill>
              </a:rPr>
              <a:t>pty</a:t>
            </a:r>
            <a:r>
              <a:rPr lang="en-US" sz="2400" dirty="0">
                <a:solidFill>
                  <a:schemeClr val="bg1"/>
                </a:solidFill>
              </a:rPr>
              <a:t>  /bin/bash -l</a:t>
            </a:r>
            <a:endParaRPr lang="en-US" sz="2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149BEE2-664B-8079-3806-ED54F17A62B2}"/>
              </a:ext>
            </a:extLst>
          </p:cNvPr>
          <p:cNvGrpSpPr/>
          <p:nvPr/>
        </p:nvGrpSpPr>
        <p:grpSpPr>
          <a:xfrm>
            <a:off x="7686379" y="4138743"/>
            <a:ext cx="2295821" cy="1048024"/>
            <a:chOff x="3707904" y="4856714"/>
            <a:chExt cx="2295821" cy="104802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95EE781-D831-B340-D7ED-AD5C8F27A0C3}"/>
                </a:ext>
              </a:extLst>
            </p:cNvPr>
            <p:cNvSpPr txBox="1"/>
            <p:nvPr/>
          </p:nvSpPr>
          <p:spPr>
            <a:xfrm>
              <a:off x="3707904" y="5535406"/>
              <a:ext cx="2295821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Hardware architecture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D53D276-10EA-ACFD-5755-65F16F506FD8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H="1" flipV="1">
              <a:off x="4275581" y="4856714"/>
              <a:ext cx="580234" cy="6786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FC2DCE3-C525-998F-E1F7-129BFD885251}"/>
              </a:ext>
            </a:extLst>
          </p:cNvPr>
          <p:cNvSpPr txBox="1"/>
          <p:nvPr/>
        </p:nvSpPr>
        <p:spPr>
          <a:xfrm>
            <a:off x="1585646" y="5417599"/>
            <a:ext cx="8592498" cy="4616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node $  </a:t>
            </a:r>
            <a:r>
              <a:rPr lang="fr-BE" sz="2400" dirty="0">
                <a:solidFill>
                  <a:schemeClr val="bg1"/>
                </a:solidFill>
              </a:rPr>
              <a:t>module </a:t>
            </a:r>
            <a:r>
              <a:rPr lang="fr-BE" sz="2400" dirty="0" err="1">
                <a:solidFill>
                  <a:schemeClr val="bg1"/>
                </a:solidFill>
              </a:rPr>
              <a:t>load</a:t>
            </a:r>
            <a:r>
              <a:rPr lang="fr-BE" sz="2400" dirty="0">
                <a:solidFill>
                  <a:schemeClr val="bg1"/>
                </a:solidFill>
              </a:rPr>
              <a:t> R-bundle-CRAN/2023.12-foss-2023a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84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A07A7-C1D6-C5AD-974C-76B8BB93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install: setup &amp; install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C8AF7-A821-4467-9E16-EE82BB329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installation location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the directory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Start R and install package(s)</a:t>
            </a:r>
            <a:endParaRPr lang="LID40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87192-A981-AB47-2719-7D63C24E0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29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12222A-C647-EC32-1F3F-101179EEBBA9}"/>
              </a:ext>
            </a:extLst>
          </p:cNvPr>
          <p:cNvSpPr txBox="1"/>
          <p:nvPr/>
        </p:nvSpPr>
        <p:spPr>
          <a:xfrm>
            <a:off x="1195228" y="2407271"/>
            <a:ext cx="1004971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node$  </a:t>
            </a:r>
            <a:r>
              <a:rPr lang="pt-BR" dirty="0">
                <a:solidFill>
                  <a:schemeClr val="bg1"/>
                </a:solidFill>
              </a:rPr>
              <a:t>export R_LIBS_USER=$VSC_DATA/R/$VSC_OS_LOCAL/$VSC_ARCH_LOCAL/$EBVERSIONR</a:t>
            </a:r>
            <a:endParaRPr 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47A6EF-E1CE-D6C4-8153-C015150AD2DF}"/>
              </a:ext>
            </a:extLst>
          </p:cNvPr>
          <p:cNvSpPr txBox="1"/>
          <p:nvPr/>
        </p:nvSpPr>
        <p:spPr>
          <a:xfrm>
            <a:off x="1195227" y="3981700"/>
            <a:ext cx="10158573" cy="4001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node $  </a:t>
            </a:r>
            <a:r>
              <a:rPr lang="pt-BR" sz="2000" dirty="0">
                <a:solidFill>
                  <a:schemeClr val="bg1"/>
                </a:solidFill>
              </a:rPr>
              <a:t>mkdir  -p  $R_LIBS_USER</a:t>
            </a:r>
            <a:endParaRPr lang="en-US" sz="20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2592C6-6328-99E8-B9EC-ED364A00875A}"/>
              </a:ext>
            </a:extLst>
          </p:cNvPr>
          <p:cNvSpPr txBox="1"/>
          <p:nvPr/>
        </p:nvSpPr>
        <p:spPr>
          <a:xfrm>
            <a:off x="1195227" y="5469741"/>
            <a:ext cx="10158574" cy="7078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node $  </a:t>
            </a:r>
            <a:r>
              <a:rPr lang="pt-BR" b="1" dirty="0">
                <a:solidFill>
                  <a:schemeClr val="bg1"/>
                </a:solidFill>
              </a:rPr>
              <a:t>R_LIBS_USER=$R_LIBS_USER  R</a:t>
            </a:r>
          </a:p>
          <a:p>
            <a:r>
              <a:rPr lang="pt-BR" sz="2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 install.packages("dplyr")</a:t>
            </a:r>
            <a:endParaRPr lang="en-US" sz="2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04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73A4FCC5-DC3D-4500-9780-EECF84D9A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E1F145-C5E0-46AB-A22B-68461DC26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885094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28F6-0CF1-1FBC-AA5C-8F4D8C201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in batch job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7F16B-6446-02C5-8380-DC9EE6AA9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30</a:t>
            </a:fld>
            <a:endParaRPr lang="LID4096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12455B-832D-E73D-D1D5-076E115D2BEF}"/>
              </a:ext>
            </a:extLst>
          </p:cNvPr>
          <p:cNvGrpSpPr/>
          <p:nvPr/>
        </p:nvGrpSpPr>
        <p:grpSpPr>
          <a:xfrm>
            <a:off x="457201" y="1377353"/>
            <a:ext cx="11517983" cy="4524315"/>
            <a:chOff x="-43542" y="2169659"/>
            <a:chExt cx="11517983" cy="452431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0D28F47-723E-F8A0-3251-44D5758BF97F}"/>
                </a:ext>
              </a:extLst>
            </p:cNvPr>
            <p:cNvSpPr txBox="1"/>
            <p:nvPr/>
          </p:nvSpPr>
          <p:spPr>
            <a:xfrm>
              <a:off x="-43542" y="2169659"/>
              <a:ext cx="11517084" cy="45243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--time=00:30:00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cpus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-per-task=4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purge &amp;&gt; /dev/null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load R-bundle-CRAN/2023.12-foss-2023a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export R_LIBS_USER="${VSC_DATA}/R/${VSC_OS_LOCAL}/${VSC_ARCH_LOCAL}/${EBVERSIONR}"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LOG_FILE="install_${VSC_OS_LOCAL}_${VSC_ARCH_LOCAL}_${EBVERSIONR}.log"</a:t>
              </a:r>
            </a:p>
            <a:p>
              <a:pPr lvl="0"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mkdir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-p $R_LIBS_USER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R_LIBS_USER=$R_LIBS_USER R  --no-save  &amp;&gt; $LOG_FILE  &lt;&lt;EOI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options(repos = c(CRAN = "https://cloud.r-project.org"))</a:t>
              </a:r>
            </a:p>
            <a:p>
              <a:pPr lvl="0">
                <a:defRPr/>
              </a:pP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install.packages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("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dplyr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")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EOI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881F380-DF26-6D79-D0F9-B2113D9498E0}"/>
                </a:ext>
              </a:extLst>
            </p:cNvPr>
            <p:cNvSpPr txBox="1"/>
            <p:nvPr/>
          </p:nvSpPr>
          <p:spPr>
            <a:xfrm>
              <a:off x="8327426" y="2169659"/>
              <a:ext cx="3147015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install_r_packages.slurm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848FFD6-7840-C160-720A-49E930760A1E}"/>
              </a:ext>
            </a:extLst>
          </p:cNvPr>
          <p:cNvSpPr txBox="1"/>
          <p:nvPr/>
        </p:nvSpPr>
        <p:spPr>
          <a:xfrm>
            <a:off x="457201" y="6156295"/>
            <a:ext cx="9550441" cy="4001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$  </a:t>
            </a:r>
            <a:r>
              <a:rPr lang="en-US" sz="2000" dirty="0" err="1">
                <a:solidFill>
                  <a:schemeClr val="bg1"/>
                </a:solidFill>
              </a:rPr>
              <a:t>sbatch</a:t>
            </a:r>
            <a:r>
              <a:rPr lang="en-US" sz="2000" dirty="0">
                <a:solidFill>
                  <a:schemeClr val="bg1"/>
                </a:solidFill>
              </a:rPr>
              <a:t>  --cluster=</a:t>
            </a:r>
            <a:r>
              <a:rPr lang="en-US" sz="2000" dirty="0" err="1">
                <a:solidFill>
                  <a:schemeClr val="bg1"/>
                </a:solidFill>
              </a:rPr>
              <a:t>wice</a:t>
            </a:r>
            <a:r>
              <a:rPr lang="en-US" sz="2000" dirty="0">
                <a:solidFill>
                  <a:schemeClr val="bg1"/>
                </a:solidFill>
              </a:rPr>
              <a:t>  --partition=</a:t>
            </a:r>
            <a:r>
              <a:rPr lang="en-US" sz="2000" dirty="0" err="1">
                <a:solidFill>
                  <a:schemeClr val="bg1"/>
                </a:solidFill>
              </a:rPr>
              <a:t>batch_sapphirerapids</a:t>
            </a:r>
            <a:r>
              <a:rPr lang="en-US" sz="2000" dirty="0">
                <a:solidFill>
                  <a:schemeClr val="bg1"/>
                </a:solidFill>
              </a:rPr>
              <a:t>   </a:t>
            </a:r>
            <a:r>
              <a:rPr lang="en-US" sz="2000" dirty="0" err="1">
                <a:solidFill>
                  <a:schemeClr val="bg1"/>
                </a:solidFill>
              </a:rPr>
              <a:t>install_r_packages.slurm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01CE53-C4D5-8AB2-457E-F24FAC25802B}"/>
              </a:ext>
            </a:extLst>
          </p:cNvPr>
          <p:cNvGrpSpPr/>
          <p:nvPr/>
        </p:nvGrpSpPr>
        <p:grpSpPr>
          <a:xfrm>
            <a:off x="5237033" y="2145370"/>
            <a:ext cx="6128437" cy="889068"/>
            <a:chOff x="-834843" y="5535406"/>
            <a:chExt cx="6128437" cy="88906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44AB5F-B83C-1ABF-2784-7709B639365A}"/>
                </a:ext>
              </a:extLst>
            </p:cNvPr>
            <p:cNvSpPr txBox="1"/>
            <p:nvPr/>
          </p:nvSpPr>
          <p:spPr>
            <a:xfrm>
              <a:off x="3707904" y="5535406"/>
              <a:ext cx="1585690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Load R module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80BE172-E565-9122-1B38-6B4C2278726D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-834843" y="5720072"/>
              <a:ext cx="4542747" cy="7044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5EDB928-D024-1D66-48A6-AD4FC2696F93}"/>
              </a:ext>
            </a:extLst>
          </p:cNvPr>
          <p:cNvGrpSpPr/>
          <p:nvPr/>
        </p:nvGrpSpPr>
        <p:grpSpPr>
          <a:xfrm>
            <a:off x="4593771" y="5095135"/>
            <a:ext cx="6771699" cy="646331"/>
            <a:chOff x="-1163403" y="5535406"/>
            <a:chExt cx="6771699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8D3457-5A1F-FB2D-CE59-D68046163A4C}"/>
                </a:ext>
              </a:extLst>
            </p:cNvPr>
            <p:cNvSpPr txBox="1"/>
            <p:nvPr/>
          </p:nvSpPr>
          <p:spPr>
            <a:xfrm>
              <a:off x="3707904" y="5535406"/>
              <a:ext cx="1900392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List of packages to</a:t>
              </a:r>
              <a:br>
                <a:rPr lang="en-US" dirty="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install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97E548D-4637-709C-27E9-D4532772BA39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-1163403" y="5858571"/>
              <a:ext cx="4871307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684CDC-4A34-9F9E-9C19-290953F5212E}"/>
              </a:ext>
            </a:extLst>
          </p:cNvPr>
          <p:cNvGrpSpPr/>
          <p:nvPr/>
        </p:nvGrpSpPr>
        <p:grpSpPr>
          <a:xfrm>
            <a:off x="4027714" y="4271121"/>
            <a:ext cx="7326086" cy="646331"/>
            <a:chOff x="-1919191" y="5535406"/>
            <a:chExt cx="7326086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5FD950-48FA-640E-7B1D-1C78BD3A9F28}"/>
                </a:ext>
              </a:extLst>
            </p:cNvPr>
            <p:cNvSpPr txBox="1"/>
            <p:nvPr/>
          </p:nvSpPr>
          <p:spPr>
            <a:xfrm>
              <a:off x="3707904" y="5535406"/>
              <a:ext cx="1698991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Create directory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if necessary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87EE264-DD7F-5B9C-007B-A20327B27F7B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 flipV="1">
              <a:off x="-1919191" y="5570355"/>
              <a:ext cx="5627095" cy="28821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9803D79-F2D6-83A8-D7E3-438DD5AD1908}"/>
              </a:ext>
            </a:extLst>
          </p:cNvPr>
          <p:cNvGrpSpPr/>
          <p:nvPr/>
        </p:nvGrpSpPr>
        <p:grpSpPr>
          <a:xfrm>
            <a:off x="4833257" y="413083"/>
            <a:ext cx="6520543" cy="1671071"/>
            <a:chOff x="-563882" y="5535406"/>
            <a:chExt cx="6520543" cy="167107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27ECE2-CE0D-CF10-C623-DB3EBFE1183E}"/>
                </a:ext>
              </a:extLst>
            </p:cNvPr>
            <p:cNvSpPr txBox="1"/>
            <p:nvPr/>
          </p:nvSpPr>
          <p:spPr>
            <a:xfrm>
              <a:off x="3707904" y="5535406"/>
              <a:ext cx="2248757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Do </a:t>
              </a: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underestimate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walltime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7DEF83C-2A2D-AD26-BC08-E8A5DDEDC29B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>
              <a:off x="-563882" y="5858572"/>
              <a:ext cx="4271786" cy="13479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D883271A-191F-A432-10EC-DFFB1DE4C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2394" y="657436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9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38C81-36FA-F8E5-06CC-DF408E28E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20E12-6913-300E-60CA-7E6A91D6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 environment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3FCD6-48BF-12C9-C811-E5A701180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31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3BE78A-6140-8E7D-3907-B87F529AF76F}"/>
              </a:ext>
            </a:extLst>
          </p:cNvPr>
          <p:cNvGrpSpPr/>
          <p:nvPr/>
        </p:nvGrpSpPr>
        <p:grpSpPr>
          <a:xfrm>
            <a:off x="369651" y="1497096"/>
            <a:ext cx="11452697" cy="3139321"/>
            <a:chOff x="1055914" y="2169659"/>
            <a:chExt cx="8795657" cy="313932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2B1B67-91A4-DED1-502A-9D2369191DC0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31393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--cluster=&lt;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your_cluster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--time=00:05:00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purge &amp;&gt; /dev/null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load R-bundle-CRAN/2023.12-foss-2023a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export R_LIBS_USER="${VSC_DATA}/R/${VSC_OS_LOCAL}/${VSC_ARCH_LOCAL}/${EBVERSIONR}"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R_LIBS_USER=$R_LIBS_USER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Rscript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hello_world_cla.R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E4DA4D-6C0C-34BF-58E2-4FF1DBA58E3F}"/>
                </a:ext>
              </a:extLst>
            </p:cNvPr>
            <p:cNvSpPr txBox="1"/>
            <p:nvPr/>
          </p:nvSpPr>
          <p:spPr>
            <a:xfrm>
              <a:off x="8175026" y="2169659"/>
              <a:ext cx="1665841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cosine.slurm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E8DDB9D-15BA-942E-A886-48775C904725}"/>
              </a:ext>
            </a:extLst>
          </p:cNvPr>
          <p:cNvGrpSpPr/>
          <p:nvPr/>
        </p:nvGrpSpPr>
        <p:grpSpPr>
          <a:xfrm>
            <a:off x="2220686" y="4636417"/>
            <a:ext cx="6948552" cy="891059"/>
            <a:chOff x="-576521" y="5013679"/>
            <a:chExt cx="6948552" cy="89105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44524E-04E2-85C0-369F-A20B16838235}"/>
                </a:ext>
              </a:extLst>
            </p:cNvPr>
            <p:cNvSpPr txBox="1"/>
            <p:nvPr/>
          </p:nvSpPr>
          <p:spPr>
            <a:xfrm>
              <a:off x="3707904" y="5535406"/>
              <a:ext cx="2664127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Ensures right environment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E7FB160-A849-8898-9C78-D398DCB796E2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-576521" y="5013679"/>
              <a:ext cx="4284425" cy="7063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4026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BA39-5198-214A-5F31-C7304FF1D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Walltime</a:t>
            </a:r>
            <a:r>
              <a:rPr lang="en-US" dirty="0"/>
              <a:t> &amp; runtime?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5915E-BBB4-E159-9323-25AA47FC28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2D27A-9C58-2AC9-1F83-3C7F3A107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297425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D028D-7176-DC33-907F-975B0AFE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time do you need?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65488-AA8F-5D87-DBE0-1EEA0FDF9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--time=d-HH:MM:SS</a:t>
            </a:r>
          </a:p>
          <a:p>
            <a:r>
              <a:rPr lang="en-US" dirty="0"/>
              <a:t>How much?</a:t>
            </a:r>
          </a:p>
          <a:p>
            <a:pPr lvl="1"/>
            <a:r>
              <a:rPr lang="en-US" dirty="0"/>
              <a:t>Don't underestimate!</a:t>
            </a:r>
          </a:p>
          <a:p>
            <a:pPr lvl="1"/>
            <a:r>
              <a:rPr lang="en-US" dirty="0"/>
              <a:t>Don't (massively) overestimate!</a:t>
            </a:r>
          </a:p>
          <a:p>
            <a:r>
              <a:rPr lang="en-US" dirty="0"/>
              <a:t>Experiment: benchmark</a:t>
            </a:r>
          </a:p>
          <a:p>
            <a:pPr lvl="1"/>
            <a:r>
              <a:rPr lang="en-US" dirty="0"/>
              <a:t>Start with "small" problem</a:t>
            </a:r>
          </a:p>
          <a:p>
            <a:pPr lvl="1"/>
            <a:r>
              <a:rPr lang="en-US" dirty="0"/>
              <a:t>Increase problem size gradually</a:t>
            </a:r>
          </a:p>
          <a:p>
            <a:pPr lvl="1"/>
            <a:r>
              <a:rPr lang="en-US" dirty="0"/>
              <a:t>Extrapolate to real problem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98E0D-AE7B-2FF1-0BAC-DA8E37490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33</a:t>
            </a:fld>
            <a:endParaRPr lang="LID4096"/>
          </a:p>
        </p:txBody>
      </p:sp>
      <p:pic>
        <p:nvPicPr>
          <p:cNvPr id="5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0FEDF60D-2679-65DB-EE04-8D736A8D8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856" y="2429412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lucg5005\AppData\Local\Microsoft\Windows\Temporary Internet Files\Content.IE5\T8RCCH8G\cute_snail_by_gniyuhs-d4lvbji[1].png">
            <a:extLst>
              <a:ext uri="{FF2B5EF4-FFF2-40B4-BE49-F238E27FC236}">
                <a16:creationId xmlns:a16="http://schemas.microsoft.com/office/drawing/2014/main" id="{49CAFD08-7F1B-FDF2-9AAF-7628E226B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005" y="2636912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D057184-6364-0FB7-A1EE-35982461CBB8}"/>
              </a:ext>
            </a:extLst>
          </p:cNvPr>
          <p:cNvGrpSpPr/>
          <p:nvPr/>
        </p:nvGrpSpPr>
        <p:grpSpPr>
          <a:xfrm>
            <a:off x="5692752" y="2862677"/>
            <a:ext cx="4389282" cy="3125512"/>
            <a:chOff x="5094037" y="2961593"/>
            <a:chExt cx="4389282" cy="3125512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F99874CC-5E14-3F3D-ED07-76A007F7D6FD}"/>
                </a:ext>
              </a:extLst>
            </p:cNvPr>
            <p:cNvSpPr/>
            <p:nvPr/>
          </p:nvSpPr>
          <p:spPr>
            <a:xfrm flipV="1">
              <a:off x="5094037" y="2961593"/>
              <a:ext cx="4103915" cy="232296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0105E9D-4C0C-3429-D511-569C7BFC3E76}"/>
                </a:ext>
              </a:extLst>
            </p:cNvPr>
            <p:cNvGrpSpPr/>
            <p:nvPr/>
          </p:nvGrpSpPr>
          <p:grpSpPr>
            <a:xfrm>
              <a:off x="6161314" y="3690257"/>
              <a:ext cx="3322005" cy="2396848"/>
              <a:chOff x="6161314" y="3690257"/>
              <a:chExt cx="3322005" cy="239684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F801DD6-94A4-34CF-0F9C-808F94AC2C8D}"/>
                  </a:ext>
                </a:extLst>
              </p:cNvPr>
              <p:cNvGrpSpPr/>
              <p:nvPr/>
            </p:nvGrpSpPr>
            <p:grpSpPr>
              <a:xfrm>
                <a:off x="6879771" y="3690257"/>
                <a:ext cx="2449286" cy="1948543"/>
                <a:chOff x="6879771" y="3690257"/>
                <a:chExt cx="2449286" cy="1948543"/>
              </a:xfrm>
            </p:grpSpPr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AB597E51-1ADC-EDD7-593E-A9BDD7F40C87}"/>
                    </a:ext>
                  </a:extLst>
                </p:cNvPr>
                <p:cNvCxnSpPr/>
                <p:nvPr/>
              </p:nvCxnSpPr>
              <p:spPr>
                <a:xfrm>
                  <a:off x="6879771" y="5627914"/>
                  <a:ext cx="2449286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827973E2-F002-E299-828E-3B18F7D235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90657" y="3690257"/>
                  <a:ext cx="0" cy="194854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EC1D4C-9C74-4A6C-CDA9-8FEAF72AF6FB}"/>
                  </a:ext>
                </a:extLst>
              </p:cNvPr>
              <p:cNvSpPr txBox="1"/>
              <p:nvPr/>
            </p:nvSpPr>
            <p:spPr>
              <a:xfrm>
                <a:off x="8912585" y="5717773"/>
                <a:ext cx="57073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size</a:t>
                </a:r>
                <a:endParaRPr lang="LID4096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32FABB-0C2B-CD56-681D-528C33287FD0}"/>
                  </a:ext>
                </a:extLst>
              </p:cNvPr>
              <p:cNvSpPr txBox="1"/>
              <p:nvPr/>
            </p:nvSpPr>
            <p:spPr>
              <a:xfrm>
                <a:off x="6161314" y="3753745"/>
                <a:ext cx="63350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time</a:t>
                </a:r>
                <a:endParaRPr lang="LID4096" dirty="0"/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C30D600-AB2A-EA69-264A-5A24A3375761}"/>
              </a:ext>
            </a:extLst>
          </p:cNvPr>
          <p:cNvSpPr txBox="1"/>
          <p:nvPr/>
        </p:nvSpPr>
        <p:spPr>
          <a:xfrm>
            <a:off x="1197429" y="5715298"/>
            <a:ext cx="57447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Clock frequencies compute node &lt; laptop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31244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A4A16-1C92-70B6-E9E5-F234B0D95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example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E35496-781E-5F73-58FA-BDF4126A52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 script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dgemm.R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lvl="1"/>
                <a:r>
                  <a:rPr lang="en-US" dirty="0"/>
                  <a:t>Arguments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Generates random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Computes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Determines minimum/maximum diagonal element</a:t>
                </a:r>
                <a:endParaRPr lang="LID4096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E35496-781E-5F73-58FA-BDF4126A52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B8AAF-DA36-3A88-DA12-25D86621C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34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5A35AA-B035-D5A6-D73D-35EA2FD103D2}"/>
              </a:ext>
            </a:extLst>
          </p:cNvPr>
          <p:cNvSpPr txBox="1"/>
          <p:nvPr/>
        </p:nvSpPr>
        <p:spPr>
          <a:xfrm>
            <a:off x="1088571" y="4251295"/>
            <a:ext cx="5007429" cy="4001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$  </a:t>
            </a:r>
            <a:r>
              <a:rPr lang="en-US" sz="2000" dirty="0" err="1">
                <a:solidFill>
                  <a:schemeClr val="bg1"/>
                </a:solidFill>
              </a:rPr>
              <a:t>Rscript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dgemm.R</a:t>
            </a:r>
            <a:r>
              <a:rPr lang="en-US" sz="2000" dirty="0">
                <a:solidFill>
                  <a:schemeClr val="bg1"/>
                </a:solidFill>
              </a:rPr>
              <a:t>  --size 1000  --power 15</a:t>
            </a:r>
          </a:p>
        </p:txBody>
      </p:sp>
    </p:spTree>
    <p:extLst>
      <p:ext uri="{BB962C8B-B14F-4D97-AF65-F5344CB8AC3E}">
        <p14:creationId xmlns:p14="http://schemas.microsoft.com/office/powerpoint/2010/main" val="297398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51D3E-20F0-8430-0AA6-E9C3C232D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job script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DAEBC-F649-0113-E1F5-8C31F37FA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35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0820BE-C6B8-0C31-1C6A-43E24B8AD588}"/>
              </a:ext>
            </a:extLst>
          </p:cNvPr>
          <p:cNvGrpSpPr/>
          <p:nvPr/>
        </p:nvGrpSpPr>
        <p:grpSpPr>
          <a:xfrm>
            <a:off x="369651" y="1497096"/>
            <a:ext cx="11452695" cy="3970318"/>
            <a:chOff x="1055914" y="2169659"/>
            <a:chExt cx="8795657" cy="397031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867AE2-4B97-6907-429B-7023BEF26C56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3970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#!/usr/bin/env -S bash -l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--account=&lt;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your_account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--cluster=&lt;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your_cluster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--partition=&lt;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your_partition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&gt;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ntasks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=1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cpus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-per-task=1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#SBATCH --time=00:05:00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purge &amp;&gt; /dev/null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module load R-bundle-CRAN/2023.12-foss-2023a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export R_LIBS_USER="${VSC_DATA}/R/${VSC_OS_LOCAL}/${VSC_ARCH_LOCAL}/${EBVERSIONR}"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R_LIBS_USER=$R_LIBS_USER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Rscript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dgemm.R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--size 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$SIZE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--power 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$POWER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B3BF68-3342-7C8A-BB58-27F178F0A28A}"/>
                </a:ext>
              </a:extLst>
            </p:cNvPr>
            <p:cNvSpPr txBox="1"/>
            <p:nvPr/>
          </p:nvSpPr>
          <p:spPr>
            <a:xfrm>
              <a:off x="7330647" y="2169659"/>
              <a:ext cx="251170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memory_and_walltime.slurm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D1F073-F57C-AC97-477A-1FC69FD01372}"/>
              </a:ext>
            </a:extLst>
          </p:cNvPr>
          <p:cNvGrpSpPr/>
          <p:nvPr/>
        </p:nvGrpSpPr>
        <p:grpSpPr>
          <a:xfrm>
            <a:off x="7909490" y="5548470"/>
            <a:ext cx="2072710" cy="719297"/>
            <a:chOff x="7909490" y="5548470"/>
            <a:chExt cx="2072710" cy="71929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49396D0-29ED-675B-9A92-11A27582C180}"/>
                </a:ext>
              </a:extLst>
            </p:cNvPr>
            <p:cNvGrpSpPr/>
            <p:nvPr/>
          </p:nvGrpSpPr>
          <p:grpSpPr>
            <a:xfrm>
              <a:off x="7909490" y="5548470"/>
              <a:ext cx="2072710" cy="719297"/>
              <a:chOff x="3583741" y="5185441"/>
              <a:chExt cx="2072710" cy="71929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E0C2BE-023E-06FD-1B24-99A910950EDE}"/>
                  </a:ext>
                </a:extLst>
              </p:cNvPr>
              <p:cNvSpPr txBox="1"/>
              <p:nvPr/>
            </p:nvSpPr>
            <p:spPr>
              <a:xfrm>
                <a:off x="3707904" y="5535406"/>
                <a:ext cx="1948547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Parameters to vary</a:t>
                </a:r>
                <a:endParaRPr kumimoji="0" lang="nl-B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954D888D-BAD7-6A83-9163-1FCB70EF7E8D}"/>
                  </a:ext>
                </a:extLst>
              </p:cNvPr>
              <p:cNvCxnSpPr>
                <a:cxnSpLocks/>
                <a:stCxn id="9" idx="0"/>
              </p:cNvCxnSpPr>
              <p:nvPr/>
            </p:nvCxnSpPr>
            <p:spPr>
              <a:xfrm flipH="1" flipV="1">
                <a:off x="3583741" y="5185441"/>
                <a:ext cx="1098437" cy="3499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C997F04-BAC3-04C0-07B3-145586FF679E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9007927" y="5548470"/>
              <a:ext cx="789216" cy="34996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17884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3F805-2A20-BA93-14B2-ECC82BAF6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benchmark</a:t>
            </a:r>
            <a:endParaRPr lang="LID4096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9058FD-D8FD-A41F-C3E0-1D4E74B64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Submit benchmark jobs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Get resources used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9B5078-7296-F6CC-7E72-DAD9D5C7C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36</a:t>
            </a:fld>
            <a:endParaRPr lang="LID4096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026D4-7483-9895-D555-77FC1A335105}"/>
              </a:ext>
            </a:extLst>
          </p:cNvPr>
          <p:cNvSpPr txBox="1"/>
          <p:nvPr/>
        </p:nvSpPr>
        <p:spPr>
          <a:xfrm>
            <a:off x="1213756" y="2343429"/>
            <a:ext cx="9764487" cy="19389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--export=ALL,SIZE=5000,POWER=10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--export=ALL,SIZE=5000,POWER=20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--export=ALL,SIZE=5000,POWER=40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--export=ALL,SIZE=10000,POWER=10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sbatch</a:t>
            </a:r>
            <a:r>
              <a:rPr lang="en-US" sz="2000" b="1" dirty="0">
                <a:solidFill>
                  <a:schemeClr val="bg1"/>
                </a:solidFill>
              </a:rPr>
              <a:t>  --export=ALL,SIZE=10000,POWER=20  </a:t>
            </a:r>
            <a:r>
              <a:rPr lang="en-US" sz="2000" b="1" dirty="0" err="1">
                <a:solidFill>
                  <a:schemeClr val="bg1"/>
                </a:solidFill>
              </a:rPr>
              <a:t>memory_and_walltime.slurm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  <a:sym typeface="Symbol" panose="05050102010706020507" pitchFamily="18" charset="2"/>
              </a:rPr>
              <a:t>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924703-A1CB-8B8B-D09A-55B21FCCC672}"/>
              </a:ext>
            </a:extLst>
          </p:cNvPr>
          <p:cNvSpPr txBox="1"/>
          <p:nvPr/>
        </p:nvSpPr>
        <p:spPr>
          <a:xfrm>
            <a:off x="1213755" y="4932926"/>
            <a:ext cx="9764487" cy="10156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$  </a:t>
            </a:r>
            <a:r>
              <a:rPr lang="en-US" sz="2000" b="1" dirty="0" err="1">
                <a:solidFill>
                  <a:schemeClr val="bg1"/>
                </a:solidFill>
              </a:rPr>
              <a:t>sacct</a:t>
            </a:r>
            <a:r>
              <a:rPr lang="en-US" sz="2000" b="1" dirty="0">
                <a:solidFill>
                  <a:schemeClr val="bg1"/>
                </a:solidFill>
              </a:rPr>
              <a:t>  --cluster=&lt;</a:t>
            </a:r>
            <a:r>
              <a:rPr lang="en-US" sz="2000" b="1" dirty="0" err="1">
                <a:solidFill>
                  <a:schemeClr val="bg1"/>
                </a:solidFill>
              </a:rPr>
              <a:t>your_cluster</a:t>
            </a:r>
            <a:r>
              <a:rPr lang="en-US" sz="2000" b="1" dirty="0">
                <a:solidFill>
                  <a:schemeClr val="bg1"/>
                </a:solidFill>
              </a:rPr>
              <a:t>&gt;  --jobs=&lt;</a:t>
            </a:r>
            <a:r>
              <a:rPr lang="en-US" sz="2000" b="1" dirty="0" err="1">
                <a:solidFill>
                  <a:schemeClr val="bg1"/>
                </a:solidFill>
              </a:rPr>
              <a:t>your_job_id</a:t>
            </a:r>
            <a:r>
              <a:rPr lang="en-US" sz="2000" b="1" dirty="0">
                <a:solidFill>
                  <a:schemeClr val="bg1"/>
                </a:solidFill>
              </a:rPr>
              <a:t>&gt;.batch  \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            --format=</a:t>
            </a:r>
            <a:r>
              <a:rPr lang="en-US" sz="2000" b="1" dirty="0" err="1">
                <a:solidFill>
                  <a:schemeClr val="bg1"/>
                </a:solidFill>
              </a:rPr>
              <a:t>jobid,elapsed,maxrss,maxvmsize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  <a:sym typeface="Symbol" panose="05050102010706020507" pitchFamily="18" charset="2"/>
              </a:rPr>
              <a:t>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9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1A36C-6C93-9CAA-B825-18F9F414A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Walltime</a:t>
            </a:r>
            <a:r>
              <a:rPr lang="en-US" dirty="0"/>
              <a:t> benchmark results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4241A721-3788-D793-A6DF-A90C9C5E306F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913334429"/>
                  </p:ext>
                </p:extLst>
              </p:nvPr>
            </p:nvGraphicFramePr>
            <p:xfrm>
              <a:off x="828902" y="1634215"/>
              <a:ext cx="5157786" cy="4820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6308">
                      <a:extLst>
                        <a:ext uri="{9D8B030D-6E8A-4147-A177-3AD203B41FA5}">
                          <a16:colId xmlns:a16="http://schemas.microsoft.com/office/drawing/2014/main" val="2403147641"/>
                        </a:ext>
                      </a:extLst>
                    </a:gridCol>
                    <a:gridCol w="748440">
                      <a:extLst>
                        <a:ext uri="{9D8B030D-6E8A-4147-A177-3AD203B41FA5}">
                          <a16:colId xmlns:a16="http://schemas.microsoft.com/office/drawing/2014/main" val="1338414305"/>
                        </a:ext>
                      </a:extLst>
                    </a:gridCol>
                    <a:gridCol w="3033038">
                      <a:extLst>
                        <a:ext uri="{9D8B030D-6E8A-4147-A177-3AD203B41FA5}">
                          <a16:colId xmlns:a16="http://schemas.microsoft.com/office/drawing/2014/main" val="4952885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walltime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5588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00:02:17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7866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00:04:36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0533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00:08:50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30188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00:15:10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3645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00:30:57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8912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01:00:15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48839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00:04:19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996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00:04:24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2919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00:04:34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3679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00:00:55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80271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00:00:45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0504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00:00:44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0557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4241A721-3788-D793-A6DF-A90C9C5E306F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913334429"/>
                  </p:ext>
                </p:extLst>
              </p:nvPr>
            </p:nvGraphicFramePr>
            <p:xfrm>
              <a:off x="828902" y="1634215"/>
              <a:ext cx="5157786" cy="4820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6308">
                      <a:extLst>
                        <a:ext uri="{9D8B030D-6E8A-4147-A177-3AD203B41FA5}">
                          <a16:colId xmlns:a16="http://schemas.microsoft.com/office/drawing/2014/main" val="2403147641"/>
                        </a:ext>
                      </a:extLst>
                    </a:gridCol>
                    <a:gridCol w="748440">
                      <a:extLst>
                        <a:ext uri="{9D8B030D-6E8A-4147-A177-3AD203B41FA5}">
                          <a16:colId xmlns:a16="http://schemas.microsoft.com/office/drawing/2014/main" val="1338414305"/>
                        </a:ext>
                      </a:extLst>
                    </a:gridCol>
                    <a:gridCol w="3033038">
                      <a:extLst>
                        <a:ext uri="{9D8B030D-6E8A-4147-A177-3AD203B41FA5}">
                          <a16:colId xmlns:a16="http://schemas.microsoft.com/office/drawing/2014/main" val="4952885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442" t="-6557" r="-276991" b="-1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184553" t="-6557" r="-408943" b="-1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walltime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5588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00:02:17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7866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00:04:36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0533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00:08:50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30188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00:15:10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3645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00:30:57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8912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01:00:15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48839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00:04:19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996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00:04:24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2919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00:04:34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3679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00:00:55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80271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00:00:45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0504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00:00:44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0557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125AC4-1280-C05A-9A4D-B9BBE1BBA6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9911" y="1607179"/>
            <a:ext cx="3733800" cy="823912"/>
          </a:xfrm>
        </p:spPr>
        <p:txBody>
          <a:bodyPr/>
          <a:lstStyle/>
          <a:p>
            <a:r>
              <a:rPr lang="en-US" dirty="0"/>
              <a:t>Scaling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BC70406-537A-786D-5E83-45FF3BEAC0FE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529911" y="2431091"/>
                <a:ext cx="3733800" cy="368458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BC70406-537A-786D-5E83-45FF3BEAC0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529911" y="2431091"/>
                <a:ext cx="3733800" cy="368458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EF8A2-5D93-809A-2204-6CBAB15F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37</a:t>
            </a:fld>
            <a:endParaRPr lang="LID4096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51EF8A3-F75C-6DD2-15DF-733BA52110E4}"/>
              </a:ext>
            </a:extLst>
          </p:cNvPr>
          <p:cNvGrpSpPr/>
          <p:nvPr/>
        </p:nvGrpSpPr>
        <p:grpSpPr>
          <a:xfrm>
            <a:off x="5279571" y="3429000"/>
            <a:ext cx="6191297" cy="615675"/>
            <a:chOff x="-139162" y="5535406"/>
            <a:chExt cx="6191297" cy="6156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9E5914-746B-81E5-04BC-E4885DDECCE5}"/>
                </a:ext>
              </a:extLst>
            </p:cNvPr>
            <p:cNvSpPr txBox="1"/>
            <p:nvPr/>
          </p:nvSpPr>
          <p:spPr>
            <a:xfrm>
              <a:off x="3707904" y="5535406"/>
              <a:ext cx="2344231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What happened?</a:t>
              </a:r>
              <a:endPara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9FB8504-1151-F8E9-83F0-C655A869D5B6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-139162" y="5766239"/>
              <a:ext cx="3847066" cy="38484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04C76A-FFBE-CBC9-458D-773504E65367}"/>
              </a:ext>
            </a:extLst>
          </p:cNvPr>
          <p:cNvGrpSpPr/>
          <p:nvPr/>
        </p:nvGrpSpPr>
        <p:grpSpPr>
          <a:xfrm>
            <a:off x="6172200" y="4267200"/>
            <a:ext cx="2762848" cy="2225675"/>
            <a:chOff x="6172200" y="4267200"/>
            <a:chExt cx="2762848" cy="2225675"/>
          </a:xfrm>
        </p:grpSpPr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DE237B83-135A-BBDD-545F-869905491491}"/>
                </a:ext>
              </a:extLst>
            </p:cNvPr>
            <p:cNvSpPr/>
            <p:nvPr/>
          </p:nvSpPr>
          <p:spPr>
            <a:xfrm>
              <a:off x="6172200" y="4267200"/>
              <a:ext cx="206829" cy="2225675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B4E1F0-DAE1-F9AC-7219-1A91CE12207C}"/>
                </a:ext>
              </a:extLst>
            </p:cNvPr>
            <p:cNvSpPr txBox="1"/>
            <p:nvPr/>
          </p:nvSpPr>
          <p:spPr>
            <a:xfrm>
              <a:off x="6590817" y="5154282"/>
              <a:ext cx="2344231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What happened?</a:t>
              </a:r>
              <a:endPara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06368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737FE721-785B-7DC0-C58C-E92475B0691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=10000,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=40</m:t>
                    </m:r>
                  </m:oMath>
                </a14:m>
                <a:r>
                  <a:rPr lang="en-US" dirty="0"/>
                  <a:t>: out of time</a:t>
                </a:r>
                <a:endParaRPr lang="LID4096" dirty="0"/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737FE721-785B-7DC0-C58C-E92475B069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9575136-9611-A6FC-7FE0-60AAA8935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Inspect job output</a:t>
            </a:r>
            <a:endParaRPr lang="LID4096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6B44B-768B-97D0-06F4-FAE68C93F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38</a:t>
            </a:fld>
            <a:endParaRPr lang="LID4096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0CC549-5BA8-DC66-4FD6-04335253C026}"/>
              </a:ext>
            </a:extLst>
          </p:cNvPr>
          <p:cNvGrpSpPr/>
          <p:nvPr/>
        </p:nvGrpSpPr>
        <p:grpSpPr>
          <a:xfrm>
            <a:off x="1017583" y="2476811"/>
            <a:ext cx="10156834" cy="2585323"/>
            <a:chOff x="1582963" y="2169659"/>
            <a:chExt cx="8268608" cy="258532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0F01F3-44B3-9E0E-D1D5-51C569DC5735}"/>
                </a:ext>
              </a:extLst>
            </p:cNvPr>
            <p:cNvSpPr txBox="1"/>
            <p:nvPr/>
          </p:nvSpPr>
          <p:spPr>
            <a:xfrm>
              <a:off x="1582963" y="2169659"/>
              <a:ext cx="8268608" cy="25853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Walltime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: 00-01:00:00</a:t>
              </a:r>
            </a:p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</a:rPr>
                <a:t>========================================================================</a:t>
              </a: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slurmstepd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: error: *** JOB 62199209 ON q16c03n1 CANCELLED</a:t>
              </a:r>
            </a:p>
            <a:p>
              <a:pPr lvl="0">
                <a:defRPr/>
              </a:pP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AT 2024-08-13T18:28:16 DUE TO TIME LIMIT ***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DE80D1-A4C6-BB76-F4F9-C5FB5CC9D25B}"/>
                </a:ext>
              </a:extLst>
            </p:cNvPr>
            <p:cNvSpPr txBox="1"/>
            <p:nvPr/>
          </p:nvSpPr>
          <p:spPr>
            <a:xfrm>
              <a:off x="7879592" y="2169659"/>
              <a:ext cx="1968008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slurm-62199209.out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0EDBA18-EA0A-33C5-8B5F-F49FFC0858EF}"/>
              </a:ext>
            </a:extLst>
          </p:cNvPr>
          <p:cNvSpPr txBox="1"/>
          <p:nvPr/>
        </p:nvSpPr>
        <p:spPr>
          <a:xfrm>
            <a:off x="2954082" y="5653743"/>
            <a:ext cx="628383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No output, 1 hour of computations lost!</a:t>
            </a:r>
            <a:endParaRPr lang="LID4096" sz="2800" dirty="0"/>
          </a:p>
        </p:txBody>
      </p:sp>
      <p:pic>
        <p:nvPicPr>
          <p:cNvPr id="17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6298DCE4-14FE-B0BB-BC1D-FB97403A9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513" y="5226018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53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B41AD-0571-3BA7-5756-00A02C000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C465D918-B144-7A0F-5320-A2086344CC4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=20000, 50000</m:t>
                    </m:r>
                  </m:oMath>
                </a14:m>
                <a:r>
                  <a:rPr lang="en-US" dirty="0"/>
                  <a:t>: out of memory</a:t>
                </a:r>
                <a:endParaRPr lang="LID4096" dirty="0"/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C465D918-B144-7A0F-5320-A2086344CC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F829618-DE5B-909D-9D68-39D476CC9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Inspect job output</a:t>
            </a:r>
            <a:endParaRPr lang="LID4096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B2EA7-0C75-5E95-04D8-3264F87E7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39</a:t>
            </a:fld>
            <a:endParaRPr lang="LID4096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9E1C1F2-BA6B-4764-F514-872F3E5BA9CF}"/>
              </a:ext>
            </a:extLst>
          </p:cNvPr>
          <p:cNvGrpSpPr/>
          <p:nvPr/>
        </p:nvGrpSpPr>
        <p:grpSpPr>
          <a:xfrm>
            <a:off x="1017583" y="2476811"/>
            <a:ext cx="10156835" cy="2308324"/>
            <a:chOff x="1582963" y="2169659"/>
            <a:chExt cx="8268608" cy="230832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04B640-EC0B-D9A7-9CFC-239702BAE05B}"/>
                </a:ext>
              </a:extLst>
            </p:cNvPr>
            <p:cNvSpPr txBox="1"/>
            <p:nvPr/>
          </p:nvSpPr>
          <p:spPr>
            <a:xfrm>
              <a:off x="1582963" y="2169659"/>
              <a:ext cx="8268608" cy="23083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 err="1">
                  <a:latin typeface="Courier New" pitchFamily="49" charset="0"/>
                  <a:cs typeface="Courier New" pitchFamily="49" charset="0"/>
                </a:rPr>
                <a:t>Walltime</a:t>
              </a:r>
              <a:r>
                <a:rPr lang="en-US" dirty="0">
                  <a:latin typeface="Courier New" pitchFamily="49" charset="0"/>
                  <a:cs typeface="Courier New" pitchFamily="49" charset="0"/>
                </a:rPr>
                <a:t>: 00-01:00:00</a:t>
              </a:r>
            </a:p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</a:rPr>
                <a:t>========================================================================</a:t>
              </a: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</a:p>
            <a:p>
              <a:pPr lvl="0">
                <a:defRPr/>
              </a:pPr>
              <a:endParaRPr lang="en-US" dirty="0"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slurmstepd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: error: Detected 1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oom_kill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event in </a:t>
              </a:r>
              <a:r>
                <a:rPr lang="en-US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StepId</a:t>
              </a: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=62199210.batch.</a:t>
              </a:r>
            </a:p>
            <a:p>
              <a:pPr lvl="0">
                <a:defRPr/>
              </a:pP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Some of the step tasks have been OOM Killed.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4659D4-A0DF-2225-06AE-8790D1550403}"/>
                </a:ext>
              </a:extLst>
            </p:cNvPr>
            <p:cNvSpPr txBox="1"/>
            <p:nvPr/>
          </p:nvSpPr>
          <p:spPr>
            <a:xfrm>
              <a:off x="7884255" y="2169659"/>
              <a:ext cx="1959056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slurm-62199210.out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9201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code fragments and file names are rendered as, e.g.,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hello_world.py</a:t>
            </a:r>
          </a:p>
          <a:p>
            <a:r>
              <a:rPr lang="en-US" dirty="0"/>
              <a:t>Longer code fragments are rendered 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Data files are rendered as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209D72-2E9D-49B0-8977-41DCCC66C0BB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5641" y="3137030"/>
            <a:ext cx="5285421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#!/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usr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/bin/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env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python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if __name__ == '__main__':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print('hello world!')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55640" y="4841414"/>
            <a:ext cx="528542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case dim temp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1 1 -0.5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2 1 0.0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3 1 0.5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4 2 -0.5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…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845250" y="3484460"/>
            <a:ext cx="3564285" cy="2926615"/>
            <a:chOff x="1321249" y="3584213"/>
            <a:chExt cx="3564285" cy="2926615"/>
          </a:xfrm>
        </p:grpSpPr>
        <p:sp>
          <p:nvSpPr>
            <p:cNvPr id="7" name="Oval 6"/>
            <p:cNvSpPr/>
            <p:nvPr/>
          </p:nvSpPr>
          <p:spPr>
            <a:xfrm>
              <a:off x="1331639" y="6237312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" name="Straight Arrow Connector 8"/>
            <p:cNvCxnSpPr>
              <a:stCxn id="10" idx="1"/>
              <a:endCxn id="7" idx="6"/>
            </p:cNvCxnSpPr>
            <p:nvPr/>
          </p:nvCxnSpPr>
          <p:spPr>
            <a:xfrm flipH="1">
              <a:off x="1691680" y="5858572"/>
              <a:ext cx="2016224" cy="5154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5535406"/>
              <a:ext cx="117763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fragment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not shown</a:t>
              </a: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321249" y="3584213"/>
              <a:ext cx="360041" cy="2735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/>
            <p:cNvCxnSpPr>
              <a:stCxn id="10" idx="1"/>
              <a:endCxn id="11" idx="6"/>
            </p:cNvCxnSpPr>
            <p:nvPr/>
          </p:nvCxnSpPr>
          <p:spPr>
            <a:xfrm flipH="1" flipV="1">
              <a:off x="1681290" y="3720971"/>
              <a:ext cx="2026614" cy="213760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428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622F0-2032-21C2-5955-F1B4035D4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Specify memory requirements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74B58-4963-3A77-A793-8EEFEE2EF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available memory/node (typically 256 GB RAM)</a:t>
            </a:r>
            <a:br>
              <a:rPr lang="en-US" dirty="0"/>
            </a:br>
            <a:r>
              <a:rPr lang="en-US" dirty="0">
                <a:hlinkClick r:id="rId2"/>
              </a:rPr>
              <a:t>https://docs.vscentrum.be/compute/tier2.html</a:t>
            </a:r>
            <a:r>
              <a:rPr lang="en-US" dirty="0"/>
              <a:t> </a:t>
            </a:r>
          </a:p>
          <a:p>
            <a:r>
              <a:rPr lang="en-US" dirty="0"/>
              <a:t>Total memory per job: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--mem</a:t>
            </a:r>
            <a:br>
              <a:rPr lang="en-US" dirty="0"/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</a:t>
            </a:r>
            <a:r>
              <a:rPr lang="en-US" dirty="0"/>
              <a:t> &lt; RAM - 8 GB</a:t>
            </a:r>
          </a:p>
          <a:p>
            <a:endParaRPr lang="en-US" dirty="0"/>
          </a:p>
          <a:p>
            <a:r>
              <a:rPr lang="en-US" dirty="0"/>
              <a:t>Memory per core: --mem-per-</a:t>
            </a:r>
            <a:r>
              <a:rPr lang="en-US" dirty="0" err="1"/>
              <a:t>cpu</a:t>
            </a:r>
            <a:br>
              <a:rPr lang="en-US" dirty="0"/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cpus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-per-task</a:t>
            </a:r>
            <a:r>
              <a:rPr lang="en-US" dirty="0">
                <a:sym typeface="Symbol" panose="05050102010706020507" pitchFamily="18" charset="2"/>
              </a:rPr>
              <a:t> 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mem-per-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cpu</a:t>
            </a:r>
            <a:r>
              <a:rPr lang="en-US" dirty="0">
                <a:sym typeface="Symbol" panose="05050102010706020507" pitchFamily="18" charset="2"/>
              </a:rPr>
              <a:t> &lt; RAM - 8 GB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Units: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K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G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C7633-3B27-FABE-F1D9-35186AC63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40</a:t>
            </a:fld>
            <a:endParaRPr lang="LID4096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E85A42-13B6-BD10-AE8F-0AD5F34B86F3}"/>
              </a:ext>
            </a:extLst>
          </p:cNvPr>
          <p:cNvSpPr txBox="1"/>
          <p:nvPr/>
        </p:nvSpPr>
        <p:spPr>
          <a:xfrm>
            <a:off x="6096000" y="2967335"/>
            <a:ext cx="4240217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#SBATCH  --mem=15G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</a:p>
        </p:txBody>
      </p:sp>
    </p:spTree>
    <p:extLst>
      <p:ext uri="{BB962C8B-B14F-4D97-AF65-F5344CB8AC3E}">
        <p14:creationId xmlns:p14="http://schemas.microsoft.com/office/powerpoint/2010/main" val="947230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28BC2-2490-4B29-F8E1-51462861D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49BFC-C8E4-77DA-2499-AEED36CFF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memory do you need?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DF14C-15E3-E4D4-BF47-51F91B1BC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--mem</a:t>
            </a:r>
          </a:p>
          <a:p>
            <a:r>
              <a:rPr lang="en-US" dirty="0"/>
              <a:t>How much?</a:t>
            </a:r>
          </a:p>
          <a:p>
            <a:pPr lvl="1"/>
            <a:r>
              <a:rPr lang="en-US" dirty="0"/>
              <a:t>Don't underestimate!</a:t>
            </a:r>
          </a:p>
          <a:p>
            <a:pPr lvl="1"/>
            <a:r>
              <a:rPr lang="en-US" dirty="0"/>
              <a:t>Don't (massively) overestimate!</a:t>
            </a:r>
          </a:p>
          <a:p>
            <a:r>
              <a:rPr lang="en-US" dirty="0"/>
              <a:t>Experiment: benchmark</a:t>
            </a:r>
          </a:p>
          <a:p>
            <a:pPr lvl="1"/>
            <a:r>
              <a:rPr lang="en-US" dirty="0"/>
              <a:t>Start with "small" problem</a:t>
            </a:r>
          </a:p>
          <a:p>
            <a:pPr lvl="1"/>
            <a:r>
              <a:rPr lang="en-US" dirty="0"/>
              <a:t>Increase problem size gradually</a:t>
            </a:r>
          </a:p>
          <a:p>
            <a:pPr lvl="1"/>
            <a:r>
              <a:rPr lang="en-US" dirty="0"/>
              <a:t>Extrapolate to real problem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C91E3-87D0-1D9E-7732-631826B01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41</a:t>
            </a:fld>
            <a:endParaRPr lang="LID4096"/>
          </a:p>
        </p:txBody>
      </p:sp>
      <p:pic>
        <p:nvPicPr>
          <p:cNvPr id="5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0AAD07AA-A380-5D8B-0EA2-98FA1BDCB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856" y="2429412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00AFF8C-5F87-4566-6F51-49280BEF88CE}"/>
              </a:ext>
            </a:extLst>
          </p:cNvPr>
          <p:cNvGrpSpPr/>
          <p:nvPr/>
        </p:nvGrpSpPr>
        <p:grpSpPr>
          <a:xfrm>
            <a:off x="5692752" y="2862677"/>
            <a:ext cx="4389282" cy="3125512"/>
            <a:chOff x="5094037" y="2961593"/>
            <a:chExt cx="4389282" cy="3125512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9C1E6473-CF36-CC4A-979C-09B17FDB1E8B}"/>
                </a:ext>
              </a:extLst>
            </p:cNvPr>
            <p:cNvSpPr/>
            <p:nvPr/>
          </p:nvSpPr>
          <p:spPr>
            <a:xfrm flipV="1">
              <a:off x="5094037" y="2961593"/>
              <a:ext cx="4103915" cy="232296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F21CBB9-30AD-F205-86A3-0E4956147EE0}"/>
                </a:ext>
              </a:extLst>
            </p:cNvPr>
            <p:cNvGrpSpPr/>
            <p:nvPr/>
          </p:nvGrpSpPr>
          <p:grpSpPr>
            <a:xfrm>
              <a:off x="5845627" y="3690257"/>
              <a:ext cx="3637692" cy="2396848"/>
              <a:chOff x="5845627" y="3690257"/>
              <a:chExt cx="3637692" cy="239684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DE32351-9F47-BD26-EB06-20CBD954B0C5}"/>
                  </a:ext>
                </a:extLst>
              </p:cNvPr>
              <p:cNvGrpSpPr/>
              <p:nvPr/>
            </p:nvGrpSpPr>
            <p:grpSpPr>
              <a:xfrm>
                <a:off x="6879771" y="3690257"/>
                <a:ext cx="2449286" cy="1948543"/>
                <a:chOff x="6879771" y="3690257"/>
                <a:chExt cx="2449286" cy="1948543"/>
              </a:xfrm>
            </p:grpSpPr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9F9F69C7-5BDF-32B0-0576-D2AF6428831B}"/>
                    </a:ext>
                  </a:extLst>
                </p:cNvPr>
                <p:cNvCxnSpPr/>
                <p:nvPr/>
              </p:nvCxnSpPr>
              <p:spPr>
                <a:xfrm>
                  <a:off x="6879771" y="5627914"/>
                  <a:ext cx="2449286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4C9FFBE9-ECD2-DE87-151B-C13412BC07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90657" y="3690257"/>
                  <a:ext cx="0" cy="194854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3DC8DB-D159-9D40-B9E8-8477B131EACB}"/>
                  </a:ext>
                </a:extLst>
              </p:cNvPr>
              <p:cNvSpPr txBox="1"/>
              <p:nvPr/>
            </p:nvSpPr>
            <p:spPr>
              <a:xfrm>
                <a:off x="8912585" y="5717773"/>
                <a:ext cx="57073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size</a:t>
                </a:r>
                <a:endParaRPr lang="LID4096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05E6A86-21C0-404B-C370-ADB97F700B7C}"/>
                  </a:ext>
                </a:extLst>
              </p:cNvPr>
              <p:cNvSpPr txBox="1"/>
              <p:nvPr/>
            </p:nvSpPr>
            <p:spPr>
              <a:xfrm>
                <a:off x="5845627" y="3753745"/>
                <a:ext cx="101207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memory</a:t>
                </a:r>
                <a:endParaRPr lang="LID4096" dirty="0"/>
              </a:p>
            </p:txBody>
          </p:sp>
        </p:grpSp>
      </p:grpSp>
      <p:pic>
        <p:nvPicPr>
          <p:cNvPr id="7" name="Graphic 6" descr="Thumbs Down with solid fill">
            <a:extLst>
              <a:ext uri="{FF2B5EF4-FFF2-40B4-BE49-F238E27FC236}">
                <a16:creationId xmlns:a16="http://schemas.microsoft.com/office/drawing/2014/main" id="{37078946-C869-4B50-E697-55D816755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1005" y="2867140"/>
            <a:ext cx="724201" cy="7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3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AE5B5-A5AA-2FAD-A0EE-AE1240A82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70E71-42F9-D5D2-5E48-4E5178D57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benchmark results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53DDCE2B-1AE3-466F-CAAA-F7A200E71162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359937694"/>
                  </p:ext>
                </p:extLst>
              </p:nvPr>
            </p:nvGraphicFramePr>
            <p:xfrm>
              <a:off x="828902" y="1634215"/>
              <a:ext cx="5157786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6308">
                      <a:extLst>
                        <a:ext uri="{9D8B030D-6E8A-4147-A177-3AD203B41FA5}">
                          <a16:colId xmlns:a16="http://schemas.microsoft.com/office/drawing/2014/main" val="2403147641"/>
                        </a:ext>
                      </a:extLst>
                    </a:gridCol>
                    <a:gridCol w="748440">
                      <a:extLst>
                        <a:ext uri="{9D8B030D-6E8A-4147-A177-3AD203B41FA5}">
                          <a16:colId xmlns:a16="http://schemas.microsoft.com/office/drawing/2014/main" val="1338414305"/>
                        </a:ext>
                      </a:extLst>
                    </a:gridCol>
                    <a:gridCol w="3033038">
                      <a:extLst>
                        <a:ext uri="{9D8B030D-6E8A-4147-A177-3AD203B41FA5}">
                          <a16:colId xmlns:a16="http://schemas.microsoft.com/office/drawing/2014/main" val="4952885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Memory (GB)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5588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7866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1.01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0533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30188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3645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8912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48839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14.61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996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2919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3679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53DDCE2B-1AE3-466F-CAAA-F7A200E71162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359937694"/>
                  </p:ext>
                </p:extLst>
              </p:nvPr>
            </p:nvGraphicFramePr>
            <p:xfrm>
              <a:off x="828902" y="1634215"/>
              <a:ext cx="5157786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6308">
                      <a:extLst>
                        <a:ext uri="{9D8B030D-6E8A-4147-A177-3AD203B41FA5}">
                          <a16:colId xmlns:a16="http://schemas.microsoft.com/office/drawing/2014/main" val="2403147641"/>
                        </a:ext>
                      </a:extLst>
                    </a:gridCol>
                    <a:gridCol w="748440">
                      <a:extLst>
                        <a:ext uri="{9D8B030D-6E8A-4147-A177-3AD203B41FA5}">
                          <a16:colId xmlns:a16="http://schemas.microsoft.com/office/drawing/2014/main" val="1338414305"/>
                        </a:ext>
                      </a:extLst>
                    </a:gridCol>
                    <a:gridCol w="3033038">
                      <a:extLst>
                        <a:ext uri="{9D8B030D-6E8A-4147-A177-3AD203B41FA5}">
                          <a16:colId xmlns:a16="http://schemas.microsoft.com/office/drawing/2014/main" val="4952885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442" t="-6557" r="-276991" b="-9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184553" t="-6557" r="-408943" b="-9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Memory (GB)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5588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7866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1.01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0533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30188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36458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8912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3.82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48839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14.61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996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2919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20000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3679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3D5503-9641-A986-AB29-32A07D4C65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9911" y="1607179"/>
            <a:ext cx="3733800" cy="823912"/>
          </a:xfrm>
        </p:spPr>
        <p:txBody>
          <a:bodyPr/>
          <a:lstStyle/>
          <a:p>
            <a:r>
              <a:rPr lang="en-US" dirty="0"/>
              <a:t>Scaling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757372B-A603-043E-2B2B-FF77F5A9BFF3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529910" y="2431091"/>
                <a:ext cx="4940957" cy="368458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𝑚𝑒𝑚𝑜𝑟𝑦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constant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𝑚𝑒𝑚𝑜𝑟𝑦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757372B-A603-043E-2B2B-FF77F5A9BF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529910" y="2431091"/>
                <a:ext cx="4940957" cy="3684588"/>
              </a:xfrm>
              <a:blipFill>
                <a:blip r:embed="rId3"/>
                <a:stretch>
                  <a:fillRect t="-298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D406D-8271-97A9-EF9F-7FFB117BF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620888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19184-2CDC-DC70-B7E0-CB7423FB0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Walltime</a:t>
            </a:r>
            <a:r>
              <a:rPr lang="en-US" dirty="0"/>
              <a:t> &amp; memory: conclusions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3F3A2-AE9B-523D-B503-DD87E8452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</a:t>
            </a:r>
            <a:r>
              <a:rPr lang="en-US" i="1" dirty="0"/>
              <a:t>not</a:t>
            </a:r>
            <a:r>
              <a:rPr lang="en-US" dirty="0"/>
              <a:t> underestimate: waste of resources</a:t>
            </a:r>
          </a:p>
          <a:p>
            <a:r>
              <a:rPr lang="en-US" dirty="0"/>
              <a:t>Do </a:t>
            </a:r>
            <a:r>
              <a:rPr lang="en-US" i="1" dirty="0"/>
              <a:t>not</a:t>
            </a:r>
            <a:r>
              <a:rPr lang="en-US" dirty="0"/>
              <a:t> overestimate (too much): inefficient</a:t>
            </a:r>
          </a:p>
          <a:p>
            <a:endParaRPr lang="en-US" dirty="0"/>
          </a:p>
          <a:p>
            <a:r>
              <a:rPr lang="en-US" dirty="0"/>
              <a:t>Only benchmark when relevant</a:t>
            </a:r>
          </a:p>
          <a:p>
            <a:pPr lvl="1"/>
            <a:r>
              <a:rPr lang="en-US" dirty="0"/>
              <a:t>Long </a:t>
            </a:r>
            <a:r>
              <a:rPr lang="en-US" dirty="0" err="1"/>
              <a:t>walltimes</a:t>
            </a:r>
            <a:endParaRPr lang="en-US" dirty="0"/>
          </a:p>
          <a:p>
            <a:pPr lvl="1"/>
            <a:r>
              <a:rPr lang="en-US" dirty="0"/>
              <a:t>Lots of memory</a:t>
            </a:r>
          </a:p>
          <a:p>
            <a:pPr lvl="1"/>
            <a:r>
              <a:rPr lang="en-US" dirty="0"/>
              <a:t>Many runs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3032E6-6339-D12B-D3F6-75992AC2D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43</a:t>
            </a:fld>
            <a:endParaRPr lang="LID4096"/>
          </a:p>
        </p:txBody>
      </p:sp>
      <p:pic>
        <p:nvPicPr>
          <p:cNvPr id="5" name="Graphic 4" descr="Thumbs up sign with solid fill">
            <a:extLst>
              <a:ext uri="{FF2B5EF4-FFF2-40B4-BE49-F238E27FC236}">
                <a16:creationId xmlns:a16="http://schemas.microsoft.com/office/drawing/2014/main" id="{3EBE84EF-D085-144C-2DFF-64C404304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48500" y="1870075"/>
            <a:ext cx="724200" cy="7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0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10ECF-1BF9-7944-86BD-124D4C82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41E29-A91D-BA5D-EBF2-4BC996B8DA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76A17-1E86-3F4B-02DF-2F1AC9975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1500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15901-C0AA-9C77-C34D-C6CEC0A7F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parallelism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9E075-8329-3FDD-8185-5C470153D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Parallelism "under the hood"</a:t>
            </a:r>
          </a:p>
          <a:p>
            <a:pPr lvl="1"/>
            <a:r>
              <a:rPr lang="en-US" dirty="0"/>
              <a:t>Some R functions/operations, e.g.,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Some Python libraries, e.g.,</a:t>
            </a:r>
          </a:p>
          <a:p>
            <a:pPr lvl="2"/>
            <a:r>
              <a:rPr lang="en-US" dirty="0" err="1"/>
              <a:t>Numpy</a:t>
            </a:r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How to know?</a:t>
            </a:r>
          </a:p>
          <a:p>
            <a:pPr lvl="1"/>
            <a:r>
              <a:rPr lang="en-US" dirty="0"/>
              <a:t>Check documentation</a:t>
            </a:r>
          </a:p>
          <a:p>
            <a:pPr lvl="1"/>
            <a:r>
              <a:rPr lang="en-US" dirty="0"/>
              <a:t>Measure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3056D-ADAF-0C38-223B-59266E219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45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B5419A-CD9B-5034-B0C0-6663D129A6BA}"/>
              </a:ext>
            </a:extLst>
          </p:cNvPr>
          <p:cNvSpPr txBox="1"/>
          <p:nvPr/>
        </p:nvSpPr>
        <p:spPr>
          <a:xfrm>
            <a:off x="6411685" y="2129135"/>
            <a:ext cx="5159829" cy="2031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A &lt;- matrix(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rnorm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(25),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nrow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=5)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result &lt;- A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for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in 1:(power-1)) {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result &lt;- result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%*%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A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lvl="0"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  <a:sym typeface="Symbol" panose="05050102010706020507" pitchFamily="18" charset="2"/>
              </a:rPr>
              <a:t></a:t>
            </a:r>
          </a:p>
        </p:txBody>
      </p:sp>
    </p:spTree>
    <p:extLst>
      <p:ext uri="{BB962C8B-B14F-4D97-AF65-F5344CB8AC3E}">
        <p14:creationId xmlns:p14="http://schemas.microsoft.com/office/powerpoint/2010/main" val="29068761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B171A5-BA84-3E49-D2F8-915FA5FBD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6204856" cy="1807305"/>
          </a:xfrm>
        </p:spPr>
        <p:txBody>
          <a:bodyPr>
            <a:normAutofit/>
          </a:bodyPr>
          <a:lstStyle/>
          <a:p>
            <a:r>
              <a:rPr lang="en-US" dirty="0"/>
              <a:t>Benchmark environment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13DA1-B0B3-D441-26A3-EC8BC9CF7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5124586" cy="3843666"/>
          </a:xfrm>
        </p:spPr>
        <p:txBody>
          <a:bodyPr>
            <a:normAutofit/>
          </a:bodyPr>
          <a:lstStyle/>
          <a:p>
            <a:r>
              <a:rPr lang="en-US" dirty="0"/>
              <a:t>Sapphire Rapids node</a:t>
            </a:r>
          </a:p>
          <a:p>
            <a:pPr lvl="1"/>
            <a:r>
              <a:rPr lang="en-US" sz="2800" dirty="0"/>
              <a:t>2 Intel Xeon Platinum 8468 48-core CPUs</a:t>
            </a:r>
          </a:p>
          <a:p>
            <a:pPr lvl="1"/>
            <a:r>
              <a:rPr lang="en-US" sz="2800" dirty="0"/>
              <a:t>256 GB RAM</a:t>
            </a:r>
          </a:p>
          <a:p>
            <a:r>
              <a:rPr lang="en-US" dirty="0"/>
              <a:t>Environment:</a:t>
            </a:r>
            <a:br>
              <a:rPr lang="en-US" dirty="0"/>
            </a:br>
            <a:r>
              <a:rPr lang="en-US" dirty="0"/>
              <a:t>R/4.4.0-gfbf-2023a</a:t>
            </a:r>
            <a:endParaRPr lang="LID4096" sz="2000" dirty="0"/>
          </a:p>
        </p:txBody>
      </p:sp>
      <p:pic>
        <p:nvPicPr>
          <p:cNvPr id="6" name="Picture 5" descr="CPU with binary numbers and blueprint">
            <a:extLst>
              <a:ext uri="{FF2B5EF4-FFF2-40B4-BE49-F238E27FC236}">
                <a16:creationId xmlns:a16="http://schemas.microsoft.com/office/drawing/2014/main" id="{AAC9AEB5-224E-3D94-AE24-71A1383FD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5" r="23178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7B4F5-FDF4-791D-129C-B3E85D11B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46</a:t>
            </a:fld>
            <a:endParaRPr lang="LID4096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1755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BDF90-7498-5BA4-374D-DB97F2A3D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or not?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7A620-1EF1-3155-6736-35EDDF764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R script execution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5747F-A62B-33D4-ACC8-142CA5E82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47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0E666C-4FCD-5039-DFFA-9CA024A403E8}"/>
              </a:ext>
            </a:extLst>
          </p:cNvPr>
          <p:cNvGrpSpPr/>
          <p:nvPr/>
        </p:nvGrpSpPr>
        <p:grpSpPr>
          <a:xfrm>
            <a:off x="478508" y="2422381"/>
            <a:ext cx="11452695" cy="1754326"/>
            <a:chOff x="1055914" y="2169659"/>
            <a:chExt cx="8795657" cy="175432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84CC6E-DF64-BE2C-3FB2-651759465508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17543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#SBATCH --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cpus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-per-task=16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export R_LIBS_USER="${VSC_DATA}/R/${VSC_OS_LOCAL}/${VSC_ARCH_LOCAL}/${EBVERSIONR}"</a:t>
              </a:r>
            </a:p>
            <a:p>
              <a:pPr lvl="0">
                <a:defRPr/>
              </a:pP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time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R_LIBS_USER=$R_LIBS_USER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Rscript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dgemm.R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  --size 5000  --power 20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552A082-6EFC-7D3C-4C7A-B3840305020A}"/>
                </a:ext>
              </a:extLst>
            </p:cNvPr>
            <p:cNvSpPr txBox="1"/>
            <p:nvPr/>
          </p:nvSpPr>
          <p:spPr>
            <a:xfrm>
              <a:off x="7330647" y="2169659"/>
              <a:ext cx="251170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memory_and_walltime.slurm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9C5E20-CB91-B9A2-0F96-1675F1B4E1EA}"/>
              </a:ext>
            </a:extLst>
          </p:cNvPr>
          <p:cNvGrpSpPr/>
          <p:nvPr/>
        </p:nvGrpSpPr>
        <p:grpSpPr>
          <a:xfrm>
            <a:off x="478508" y="4615858"/>
            <a:ext cx="5737235" cy="1477328"/>
            <a:chOff x="1055914" y="2169659"/>
            <a:chExt cx="8795657" cy="14773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D5CDB8-A498-FB64-1CC7-ABAEB777ACCD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real    </a:t>
              </a:r>
              <a:r>
                <a:rPr lang="en-US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0m4.791s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user    </a:t>
              </a:r>
              <a:r>
                <a:rPr lang="en-US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1m21.693s</a:t>
              </a:r>
            </a:p>
            <a:p>
              <a:pPr lvl="0"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sys     0m31.345s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</a:t>
              </a:r>
              <a:endParaRPr lang="en-US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038AF52-C061-8824-B5F8-A2FE58C79CE0}"/>
                </a:ext>
              </a:extLst>
            </p:cNvPr>
            <p:cNvSpPr txBox="1"/>
            <p:nvPr/>
          </p:nvSpPr>
          <p:spPr>
            <a:xfrm>
              <a:off x="7348266" y="2169659"/>
              <a:ext cx="250049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slurm</a:t>
              </a:r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600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.out</a:t>
              </a:r>
              <a:endParaRPr lang="en-US" sz="16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FC4BAE-8428-E245-F200-64A1E0B40F55}"/>
                  </a:ext>
                </a:extLst>
              </p:cNvPr>
              <p:cNvSpPr txBox="1"/>
              <p:nvPr/>
            </p:nvSpPr>
            <p:spPr>
              <a:xfrm>
                <a:off x="7092197" y="5045943"/>
                <a:ext cx="3191771" cy="6171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81.7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4.8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ym typeface="Symbol" panose="05050102010706020507" pitchFamily="18" charset="2"/>
                  </a:rPr>
                  <a:t> parallelism!</a:t>
                </a:r>
                <a:endParaRPr lang="LID4096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FC4BAE-8428-E245-F200-64A1E0B40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197" y="5045943"/>
                <a:ext cx="3191771" cy="617157"/>
              </a:xfrm>
              <a:prstGeom prst="rect">
                <a:avLst/>
              </a:prstGeom>
              <a:blipFill>
                <a:blip r:embed="rId2"/>
                <a:stretch>
                  <a:fillRect r="-2281" b="-970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03280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F8276-ABE6-9ED8-A1A8-AC0F1E0F0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exploit?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136FE-09CB-B909-0701-1E406667F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-per-task</a:t>
            </a:r>
            <a:br>
              <a:rPr lang="en-US" dirty="0"/>
            </a:br>
            <a:r>
              <a:rPr lang="en-US" dirty="0"/>
              <a:t>1 </a:t>
            </a:r>
            <a:r>
              <a:rPr lang="en-US" dirty="0">
                <a:sym typeface="Symbol" panose="05050102010706020507" pitchFamily="18" charset="2"/>
              </a:rPr>
              <a:t></a:t>
            </a:r>
            <a:r>
              <a:rPr lang="en-US" dirty="0"/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-per-task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 </a:t>
            </a:r>
            <a:r>
              <a:rPr lang="en-US" dirty="0"/>
              <a:t>number of cores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C84F5-4371-6EC1-0777-7761A783A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48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3E59453-8790-5088-84A5-8F462D3D39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9858106"/>
                  </p:ext>
                </p:extLst>
              </p:nvPr>
            </p:nvGraphicFramePr>
            <p:xfrm>
              <a:off x="1161142" y="2929097"/>
              <a:ext cx="4477658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76715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2100943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CPUs</a:t>
                          </a:r>
                          <a:r>
                            <a:rPr lang="en-US" baseline="0" dirty="0"/>
                            <a:t> </a:t>
                          </a:r>
                          <a:r>
                            <a:rPr lang="en-US" dirty="0"/>
                            <a:t>per task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Walltime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)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3E59453-8790-5088-84A5-8F462D3D39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9858106"/>
                  </p:ext>
                </p:extLst>
              </p:nvPr>
            </p:nvGraphicFramePr>
            <p:xfrm>
              <a:off x="1161142" y="2929097"/>
              <a:ext cx="4477658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76715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2100943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256" t="-6557" r="-89744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113333" t="-6557" r="-1449" b="-8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32315877-EC12-7FE2-ABBD-949F19BC8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833" y="2929096"/>
            <a:ext cx="4450080" cy="333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appy face balloon">
            <a:extLst>
              <a:ext uri="{FF2B5EF4-FFF2-40B4-BE49-F238E27FC236}">
                <a16:creationId xmlns:a16="http://schemas.microsoft.com/office/drawing/2014/main" id="{8BE782EE-9595-FEBB-CD0C-9C276A5E57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42" t="9303" r="22211" b="5723"/>
          <a:stretch>
            <a:fillRect/>
          </a:stretch>
        </p:blipFill>
        <p:spPr>
          <a:xfrm>
            <a:off x="9982200" y="3091543"/>
            <a:ext cx="1283426" cy="225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530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5068-C967-5677-0C4C-19BA40ABA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Speedup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3BE82D-17D0-CBB1-5C31-F99E3C5FD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49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7EC8F3-9AC9-BC75-6B0C-BE19A945EBC5}"/>
                  </a:ext>
                </a:extLst>
              </p:cNvPr>
              <p:cNvSpPr txBox="1"/>
              <p:nvPr/>
            </p:nvSpPr>
            <p:spPr>
              <a:xfrm>
                <a:off x="1817914" y="1690688"/>
                <a:ext cx="1603068" cy="877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LID4096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7EC8F3-9AC9-BC75-6B0C-BE19A945E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914" y="1690688"/>
                <a:ext cx="1603068" cy="8771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21813C4-7DBB-D3B0-0696-1F130DBCED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6779965"/>
                  </p:ext>
                </p:extLst>
              </p:nvPr>
            </p:nvGraphicFramePr>
            <p:xfrm>
              <a:off x="1161141" y="2929097"/>
              <a:ext cx="2550888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1584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814652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814652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1.69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2.17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2.73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3.20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3.48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3.54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3.32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21813C4-7DBB-D3B0-0696-1F130DBCED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6779965"/>
                  </p:ext>
                </p:extLst>
              </p:nvPr>
            </p:nvGraphicFramePr>
            <p:xfrm>
              <a:off x="1161141" y="2929097"/>
              <a:ext cx="2550888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1584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814652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814652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662" t="-1639" r="-180795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113433" t="-1639" r="-103731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213433" t="-1639" r="-3731" b="-8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1.69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2.17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2.73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3.20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3.48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3.54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3.32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170" name="Picture 2">
            <a:extLst>
              <a:ext uri="{FF2B5EF4-FFF2-40B4-BE49-F238E27FC236}">
                <a16:creationId xmlns:a16="http://schemas.microsoft.com/office/drawing/2014/main" id="{D582FAB7-CAB9-D70D-31C9-47E06A911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771" y="2929097"/>
            <a:ext cx="4450080" cy="333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C1308EE-C0CA-F984-B5FA-BE7AB2A8A7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610600" y="3733800"/>
            <a:ext cx="2046514" cy="204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73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Typographical conventions II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Shell commands are rendered as</a:t>
            </a:r>
          </a:p>
          <a:p>
            <a:endParaRPr lang="en-US" dirty="0"/>
          </a:p>
          <a:p>
            <a:pPr lvl="1"/>
            <a:r>
              <a:rPr lang="en-US" dirty="0"/>
              <a:t>Do </a:t>
            </a:r>
            <a:r>
              <a:rPr lang="en-US" i="1" dirty="0"/>
              <a:t>not</a:t>
            </a:r>
            <a:r>
              <a:rPr lang="en-US" dirty="0"/>
              <a:t> type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dirty="0"/>
              <a:t>, it represents your shell prompt!</a:t>
            </a:r>
          </a:p>
          <a:p>
            <a:endParaRPr lang="en-US" dirty="0"/>
          </a:p>
          <a:p>
            <a:r>
              <a:rPr lang="en-US" dirty="0"/>
              <a:t>Good practice:</a:t>
            </a:r>
          </a:p>
          <a:p>
            <a:r>
              <a:rPr lang="en-US" dirty="0"/>
              <a:t>Bad practice:</a:t>
            </a:r>
          </a:p>
          <a:p>
            <a:r>
              <a:rPr lang="en-US" dirty="0"/>
              <a:t>(Potential) hazards/bugs:</a:t>
            </a:r>
          </a:p>
          <a:p>
            <a:r>
              <a:rPr lang="en-US" dirty="0"/>
              <a:t>Performance issue:</a:t>
            </a:r>
          </a:p>
          <a:p>
            <a:r>
              <a:rPr lang="en-US" dirty="0"/>
              <a:t>Warning: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55641" y="2321241"/>
            <a:ext cx="542328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 python  –m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data_parsing.py</a:t>
            </a:r>
            <a:endParaRPr lang="nl-BE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A05A-A776-4391-ACD7-D6BC34D3145C}" type="slidenum">
              <a:rPr lang="nl-BE" smtClean="0"/>
              <a:t>5</a:t>
            </a:fld>
            <a:endParaRPr lang="nl-BE"/>
          </a:p>
        </p:txBody>
      </p:sp>
      <p:pic>
        <p:nvPicPr>
          <p:cNvPr id="6" name="Picture 2" descr="C:\Users\lucg5005\AppData\Local\Microsoft\Windows\Temporary Internet Files\Content.IE5\CWZUAEH4\lgi01a201309290600[1].jpg">
            <a:extLst>
              <a:ext uri="{FF2B5EF4-FFF2-40B4-BE49-F238E27FC236}">
                <a16:creationId xmlns:a16="http://schemas.microsoft.com/office/drawing/2014/main" id="{F0B1C861-027C-AE93-1BCB-962F1DBA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480" y="4393364"/>
            <a:ext cx="566151" cy="5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lucg5005\AppData\Local\Microsoft\Windows\Temporary Internet Files\Content.IE5\T8RCCH8G\cute_snail_by_gniyuhs-d4lvbji[1].png">
            <a:extLst>
              <a:ext uri="{FF2B5EF4-FFF2-40B4-BE49-F238E27FC236}">
                <a16:creationId xmlns:a16="http://schemas.microsoft.com/office/drawing/2014/main" id="{9955A620-341D-09A8-65FD-6BB630BAC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919" y="4775923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Warning with solid fill">
            <a:extLst>
              <a:ext uri="{FF2B5EF4-FFF2-40B4-BE49-F238E27FC236}">
                <a16:creationId xmlns:a16="http://schemas.microsoft.com/office/drawing/2014/main" id="{024A877E-0481-E081-DA6C-323BCC25D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4005" y="5294549"/>
            <a:ext cx="648072" cy="648072"/>
          </a:xfrm>
          <a:prstGeom prst="rect">
            <a:avLst/>
          </a:prstGeom>
        </p:spPr>
      </p:pic>
      <p:pic>
        <p:nvPicPr>
          <p:cNvPr id="11" name="Graphic 10" descr="Thumbs up sign with solid fill">
            <a:extLst>
              <a:ext uri="{FF2B5EF4-FFF2-40B4-BE49-F238E27FC236}">
                <a16:creationId xmlns:a16="http://schemas.microsoft.com/office/drawing/2014/main" id="{CE1CDE01-821E-6748-0DC3-4FDB15D603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58218" y="3307140"/>
            <a:ext cx="724200" cy="724200"/>
          </a:xfrm>
          <a:prstGeom prst="rect">
            <a:avLst/>
          </a:prstGeom>
        </p:spPr>
      </p:pic>
      <p:pic>
        <p:nvPicPr>
          <p:cNvPr id="13" name="Graphic 12" descr="Thumbs Down with solid fill">
            <a:extLst>
              <a:ext uri="{FF2B5EF4-FFF2-40B4-BE49-F238E27FC236}">
                <a16:creationId xmlns:a16="http://schemas.microsoft.com/office/drawing/2014/main" id="{0BE55C85-E7E5-B333-4889-9C023DF918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58218" y="3959617"/>
            <a:ext cx="724201" cy="7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9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595B0-87DD-26AC-2052-E9326E132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621EF-C95D-9A14-AC58-24666ED16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efficiency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B31154-9BA6-5561-D226-D83B5EF3D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50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FF32AE-D1F8-4B9E-5517-2214560AB92A}"/>
                  </a:ext>
                </a:extLst>
              </p:cNvPr>
              <p:cNvSpPr txBox="1"/>
              <p:nvPr/>
            </p:nvSpPr>
            <p:spPr>
              <a:xfrm>
                <a:off x="1817914" y="1690688"/>
                <a:ext cx="1610826" cy="6629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b="0" dirty="0"/>
                  <a:t>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𝑛𝑇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LID4096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FF32AE-D1F8-4B9E-5517-2214560AB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914" y="1690688"/>
                <a:ext cx="1610826" cy="662938"/>
              </a:xfrm>
              <a:prstGeom prst="rect">
                <a:avLst/>
              </a:prstGeom>
              <a:blipFill>
                <a:blip r:embed="rId2"/>
                <a:stretch>
                  <a:fillRect l="-13258" t="-1835" b="-1192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1103490-DF4F-88AA-301F-230D7A419E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9344366"/>
                  </p:ext>
                </p:extLst>
              </p:nvPr>
            </p:nvGraphicFramePr>
            <p:xfrm>
              <a:off x="1161141" y="2929097"/>
              <a:ext cx="3051630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1.69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0.85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2.17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2.73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0.34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0.27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0.14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3.54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3.32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1103490-DF4F-88AA-301F-230D7A419E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9344366"/>
                  </p:ext>
                </p:extLst>
              </p:nvPr>
            </p:nvGraphicFramePr>
            <p:xfrm>
              <a:off x="1161141" y="2929097"/>
              <a:ext cx="3051630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730" t="-1639" r="-269343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113115" t="-1639" r="-202459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214876" t="-1639" r="-104132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312295" t="-1639" r="-3279" b="-8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1.69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0.85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50.5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2.17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2.73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0.34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3.20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0.27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0.14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31.0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3.54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4335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3.32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0.03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217434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194" name="Picture 2">
            <a:extLst>
              <a:ext uri="{FF2B5EF4-FFF2-40B4-BE49-F238E27FC236}">
                <a16:creationId xmlns:a16="http://schemas.microsoft.com/office/drawing/2014/main" id="{6F7BC4B6-5DBA-2449-D5B9-39CED13DF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512" y="2929097"/>
            <a:ext cx="4450080" cy="333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erson wearing a white and black mask&#10;&#10;AI-generated content may be incorrect.">
            <a:extLst>
              <a:ext uri="{FF2B5EF4-FFF2-40B4-BE49-F238E27FC236}">
                <a16:creationId xmlns:a16="http://schemas.microsoft.com/office/drawing/2014/main" id="{3F99E94B-E05D-1477-2FCB-6C9AAF9CFD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177064" y="3429000"/>
            <a:ext cx="1182733" cy="178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207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scaling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037057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Dimensions for scaling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Scaling considered in two dimensions</a:t>
            </a:r>
          </a:p>
          <a:p>
            <a:pPr lvl="1"/>
            <a:r>
              <a:rPr lang="en-US" dirty="0"/>
              <a:t>solve same problem faster by using more resources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solve larger problem by using more resources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4906590" y="4368416"/>
            <a:ext cx="251722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Weak scaling</a:t>
            </a:r>
            <a:endParaRPr lang="nl-BE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4906591" y="2784240"/>
            <a:ext cx="2675669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Strong scaling</a:t>
            </a:r>
            <a:endParaRPr lang="nl-BE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44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hope/expect for…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strong scaling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weak scaling</a:t>
            </a:r>
            <a:endParaRPr lang="nl-BE" dirty="0"/>
          </a:p>
        </p:txBody>
      </p:sp>
      <p:grpSp>
        <p:nvGrpSpPr>
          <p:cNvPr id="7" name="Group 6"/>
          <p:cNvGrpSpPr/>
          <p:nvPr/>
        </p:nvGrpSpPr>
        <p:grpSpPr>
          <a:xfrm>
            <a:off x="2975511" y="2348881"/>
            <a:ext cx="4056593" cy="1992869"/>
            <a:chOff x="1444853" y="2348880"/>
            <a:chExt cx="5874943" cy="3773836"/>
          </a:xfrm>
        </p:grpSpPr>
        <p:graphicFrame>
          <p:nvGraphicFramePr>
            <p:cNvPr id="4" name="Chart 3"/>
            <p:cNvGraphicFramePr>
              <a:graphicFrameLocks/>
            </p:cNvGraphicFramePr>
            <p:nvPr/>
          </p:nvGraphicFramePr>
          <p:xfrm>
            <a:off x="1907703" y="2348880"/>
            <a:ext cx="5412093" cy="32472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3995937" y="5212426"/>
              <a:ext cx="2193207" cy="6993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nr. processes</a:t>
              </a:r>
              <a:endParaRPr lang="nl-BE" dirty="0"/>
            </a:p>
          </p:txBody>
        </p:sp>
        <p:sp>
          <p:nvSpPr>
            <p:cNvPr id="6" name="TextBox 5"/>
            <p:cNvSpPr txBox="1"/>
            <p:nvPr/>
          </p:nvSpPr>
          <p:spPr>
            <a:xfrm rot="16200000">
              <a:off x="147890" y="4290869"/>
              <a:ext cx="3128810" cy="53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execution time</a:t>
              </a:r>
              <a:endParaRPr lang="nl-BE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143673" y="5517232"/>
            <a:ext cx="3218685" cy="648072"/>
            <a:chOff x="1979712" y="5589240"/>
            <a:chExt cx="3218685" cy="648072"/>
          </a:xfrm>
        </p:grpSpPr>
        <p:sp>
          <p:nvSpPr>
            <p:cNvPr id="9" name="TextBox 8"/>
            <p:cNvSpPr txBox="1"/>
            <p:nvPr/>
          </p:nvSpPr>
          <p:spPr>
            <a:xfrm>
              <a:off x="1979712" y="5733256"/>
              <a:ext cx="18253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execution time </a:t>
              </a:r>
              <a:r>
                <a:rPr lang="en-US" dirty="0">
                  <a:sym typeface="Symbol"/>
                </a:rPr>
                <a:t></a:t>
              </a:r>
              <a:endParaRPr lang="nl-BE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30243" y="5589240"/>
              <a:ext cx="13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system size</a:t>
              </a:r>
              <a:endParaRPr lang="nl-BE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684008" y="5867980"/>
              <a:ext cx="1514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nr. processes</a:t>
              </a:r>
              <a:endParaRPr lang="nl-BE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3707904" y="5948181"/>
              <a:ext cx="136815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7752185" y="4347102"/>
            <a:ext cx="199984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Is this going</a:t>
            </a:r>
          </a:p>
          <a:p>
            <a:r>
              <a:rPr lang="en-US" sz="2800" dirty="0"/>
              <a:t>to happen?</a:t>
            </a:r>
            <a:endParaRPr lang="nl-BE" sz="28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803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Parallel speedup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𝑆</m:t>
                    </m:r>
                    <m:r>
                      <a:rPr lang="en-US" b="0" i="1" dirty="0" smtClean="0">
                        <a:latin typeface="Cambria Math"/>
                      </a:rPr>
                      <m:t>(</m:t>
                    </m:r>
                    <m:r>
                      <a:rPr lang="en-US" b="0" i="1" dirty="0" smtClean="0"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/>
                  <a:t> processes: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Ideally,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Parallel efficiency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𝐸</m:t>
                    </m:r>
                    <m:r>
                      <a:rPr lang="en-US" b="0" i="1" dirty="0" smtClean="0">
                        <a:latin typeface="Cambria Math"/>
                      </a:rPr>
                      <m:t>(</m:t>
                    </m:r>
                    <m:r>
                      <a:rPr lang="en-US" b="0" i="1" dirty="0" smtClean="0"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/>
                  <a:t> processes:</a:t>
                </a:r>
              </a:p>
              <a:p>
                <a:endParaRPr lang="en-US" dirty="0"/>
              </a:p>
              <a:p>
                <a:pPr lvl="1"/>
                <a:r>
                  <a:rPr lang="en-US" dirty="0"/>
                  <a:t>Ideally,</a:t>
                </a:r>
                <a:endParaRPr lang="nl-B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83832" y="2204865"/>
                <a:ext cx="2088232" cy="969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𝑆</m:t>
                      </m:r>
                      <m:r>
                        <a:rPr lang="en-US" sz="2800" i="1"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  <m:r>
                        <a:rPr lang="en-US" sz="2800" i="1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32" y="2204865"/>
                <a:ext cx="2088232" cy="9694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511824" y="3176127"/>
                <a:ext cx="20882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𝑆</m:t>
                      </m:r>
                      <m:r>
                        <a:rPr lang="en-US" sz="2800" i="1"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  <m:r>
                        <a:rPr lang="en-US" sz="2800" i="1">
                          <a:latin typeface="Cambria Math"/>
                        </a:rPr>
                        <m:t>)=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3176127"/>
                <a:ext cx="208823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655840" y="4626365"/>
                <a:ext cx="2088232" cy="971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𝐸</m:t>
                      </m:r>
                      <m:r>
                        <a:rPr lang="en-US" sz="2800" i="1"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  <m:r>
                        <a:rPr lang="en-US" sz="2800" i="1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840" y="4626365"/>
                <a:ext cx="2088232" cy="9717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11824" y="5759328"/>
                <a:ext cx="20882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𝐸</m:t>
                      </m:r>
                      <m:r>
                        <a:rPr lang="en-US" sz="2800" i="1"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  <m:r>
                        <a:rPr lang="en-US" sz="2800" i="1">
                          <a:latin typeface="Cambria Math"/>
                        </a:rPr>
                        <m:t>)=1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5759328"/>
                <a:ext cx="208823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252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scaling: oops!?!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Some parts of a program </a:t>
                </a:r>
                <a:r>
                  <a:rPr lang="en-US" dirty="0" err="1"/>
                  <a:t>can not</a:t>
                </a:r>
                <a:r>
                  <a:rPr lang="en-US" dirty="0"/>
                  <a:t> be parallelized (effectively)</a:t>
                </a:r>
              </a:p>
              <a:p>
                <a:pPr lvl="1"/>
                <a:r>
                  <a:rPr lang="en-US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b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ut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also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den>
                    </m:f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and hence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den>
                        </m:f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 even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→∞</m:t>
                    </m:r>
                  </m:oMath>
                </a14:m>
                <a:r>
                  <a:rPr lang="en-US" dirty="0"/>
                  <a:t> one has</a:t>
                </a:r>
                <a:br>
                  <a:rPr lang="en-US" dirty="0"/>
                </a:br>
                <a:r>
                  <a:rPr lang="en-US" dirty="0"/>
                  <a:t>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∞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/>
                      </a:rPr>
                      <m:t>=1+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6583289" y="3673558"/>
            <a:ext cx="3606949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Hard limit on speedup</a:t>
            </a:r>
            <a:br>
              <a:rPr lang="en-US" sz="2800" dirty="0"/>
            </a:br>
            <a:r>
              <a:rPr lang="en-US" sz="2800" dirty="0"/>
              <a:t>due to serial part:</a:t>
            </a:r>
            <a:br>
              <a:rPr lang="en-US" sz="2800" dirty="0"/>
            </a:br>
            <a:r>
              <a:rPr lang="en-US" sz="2800" dirty="0"/>
              <a:t>Amdahl's law</a:t>
            </a:r>
            <a:endParaRPr lang="nl-BE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909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Amdahl's law</a:t>
            </a:r>
            <a:endParaRPr lang="nl-BE" dirty="0"/>
          </a:p>
        </p:txBody>
      </p:sp>
      <p:grpSp>
        <p:nvGrpSpPr>
          <p:cNvPr id="9" name="Group 8"/>
          <p:cNvGrpSpPr/>
          <p:nvPr/>
        </p:nvGrpSpPr>
        <p:grpSpPr>
          <a:xfrm>
            <a:off x="3431706" y="2057400"/>
            <a:ext cx="4950294" cy="3109084"/>
            <a:chOff x="1907706" y="2057400"/>
            <a:chExt cx="4950294" cy="3109084"/>
          </a:xfrm>
        </p:grpSpPr>
        <p:sp>
          <p:nvSpPr>
            <p:cNvPr id="4" name="TextBox 3"/>
            <p:cNvSpPr txBox="1"/>
            <p:nvPr/>
          </p:nvSpPr>
          <p:spPr>
            <a:xfrm>
              <a:off x="3491880" y="4797152"/>
              <a:ext cx="1514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nr. processes</a:t>
              </a:r>
              <a:endParaRPr lang="nl-BE" dirty="0"/>
            </a:p>
          </p:txBody>
        </p:sp>
        <p:sp>
          <p:nvSpPr>
            <p:cNvPr id="5" name="TextBox 4"/>
            <p:cNvSpPr txBox="1"/>
            <p:nvPr/>
          </p:nvSpPr>
          <p:spPr>
            <a:xfrm rot="16200000">
              <a:off x="1563220" y="3220278"/>
              <a:ext cx="10583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speedup</a:t>
              </a:r>
              <a:endParaRPr lang="nl-BE" dirty="0"/>
            </a:p>
          </p:txBody>
        </p:sp>
        <p:graphicFrame>
          <p:nvGraphicFramePr>
            <p:cNvPr id="6" name="Chart 5"/>
            <p:cNvGraphicFramePr>
              <a:graphicFrameLocks/>
            </p:cNvGraphicFramePr>
            <p:nvPr/>
          </p:nvGraphicFramePr>
          <p:xfrm>
            <a:off x="2286000" y="2057400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135561" y="5445225"/>
                <a:ext cx="2688941" cy="8556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 sz="240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/>
                            </a:rPr>
                            <m:t>𝑆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nl-BE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1" y="5445225"/>
                <a:ext cx="2688941" cy="8556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655531" y="5445224"/>
                <a:ext cx="2060500" cy="5731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 sz="240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nl-BE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531" y="5445224"/>
                <a:ext cx="2060500" cy="5731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43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It gets worse…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Overhead!</a:t>
            </a:r>
          </a:p>
          <a:p>
            <a:pPr lvl="1"/>
            <a:r>
              <a:rPr lang="en-US" dirty="0"/>
              <a:t>communication takes time</a:t>
            </a:r>
          </a:p>
          <a:p>
            <a:pPr lvl="2"/>
            <a:r>
              <a:rPr lang="en-US" dirty="0"/>
              <a:t>finite bandwidth</a:t>
            </a:r>
          </a:p>
          <a:p>
            <a:pPr lvl="2"/>
            <a:r>
              <a:rPr lang="en-US" dirty="0"/>
              <a:t>non-zero latency</a:t>
            </a:r>
          </a:p>
          <a:p>
            <a:pPr lvl="1"/>
            <a:r>
              <a:rPr lang="en-US" dirty="0"/>
              <a:t>resource contention</a:t>
            </a:r>
          </a:p>
          <a:p>
            <a:pPr lvl="2"/>
            <a:r>
              <a:rPr lang="en-US" dirty="0"/>
              <a:t>memory subsystem: L3 cache, RAM, QPI</a:t>
            </a:r>
          </a:p>
          <a:p>
            <a:pPr lvl="2"/>
            <a:r>
              <a:rPr lang="en-US" dirty="0"/>
              <a:t>network access</a:t>
            </a:r>
            <a:endParaRPr lang="nl-B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597116C-F94B-4B5B-973A-17F07FB5C418}" type="slidenum">
              <a:rPr lang="nl-BE" smtClean="0"/>
              <a:pPr/>
              <a:t>57</a:t>
            </a:fld>
            <a:endParaRPr lang="nl-BE"/>
          </a:p>
        </p:txBody>
      </p:sp>
      <p:grpSp>
        <p:nvGrpSpPr>
          <p:cNvPr id="7" name="Group 6"/>
          <p:cNvGrpSpPr/>
          <p:nvPr/>
        </p:nvGrpSpPr>
        <p:grpSpPr>
          <a:xfrm>
            <a:off x="6741302" y="1942963"/>
            <a:ext cx="4788022" cy="2972073"/>
            <a:chOff x="4139954" y="2780928"/>
            <a:chExt cx="4788022" cy="2972073"/>
          </a:xfrm>
        </p:grpSpPr>
        <p:graphicFrame>
          <p:nvGraphicFramePr>
            <p:cNvPr id="4" name="Chart 3"/>
            <p:cNvGraphicFramePr>
              <a:graphicFrameLocks/>
            </p:cNvGraphicFramePr>
            <p:nvPr/>
          </p:nvGraphicFramePr>
          <p:xfrm>
            <a:off x="4355976" y="2780928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5868144" y="5445224"/>
              <a:ext cx="12178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nr. processes</a:t>
              </a:r>
              <a:endParaRPr lang="nl-BE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 rot="16200000">
              <a:off x="3861673" y="3649267"/>
              <a:ext cx="8643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speedup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696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the sweet spot</a:t>
            </a:r>
            <a:endParaRPr lang="nl-BE" dirty="0"/>
          </a:p>
        </p:txBody>
      </p:sp>
      <p:grpSp>
        <p:nvGrpSpPr>
          <p:cNvPr id="11" name="Group 10"/>
          <p:cNvGrpSpPr/>
          <p:nvPr/>
        </p:nvGrpSpPr>
        <p:grpSpPr>
          <a:xfrm>
            <a:off x="2115815" y="1844825"/>
            <a:ext cx="4039684" cy="2540025"/>
            <a:chOff x="591815" y="1844824"/>
            <a:chExt cx="4039684" cy="2540025"/>
          </a:xfrm>
        </p:grpSpPr>
        <p:graphicFrame>
          <p:nvGraphicFramePr>
            <p:cNvPr id="6" name="Chart 5"/>
            <p:cNvGraphicFramePr>
              <a:graphicFrameLocks/>
            </p:cNvGraphicFramePr>
            <p:nvPr/>
          </p:nvGraphicFramePr>
          <p:xfrm>
            <a:off x="899592" y="1844824"/>
            <a:ext cx="3731907" cy="223914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2339752" y="4077072"/>
              <a:ext cx="12178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nr. processes</a:t>
              </a:r>
              <a:endParaRPr lang="nl-BE" sz="1400" dirty="0"/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313534" y="2724574"/>
              <a:ext cx="8643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speedup</a:t>
              </a:r>
              <a:endParaRPr lang="nl-BE" sz="14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734472" y="3861049"/>
            <a:ext cx="4682008" cy="2828057"/>
            <a:chOff x="4120208" y="3861048"/>
            <a:chExt cx="4682008" cy="2828057"/>
          </a:xfrm>
        </p:grpSpPr>
        <p:graphicFrame>
          <p:nvGraphicFramePr>
            <p:cNvPr id="5" name="Chart 4"/>
            <p:cNvGraphicFramePr>
              <a:graphicFrameLocks/>
            </p:cNvGraphicFramePr>
            <p:nvPr/>
          </p:nvGraphicFramePr>
          <p:xfrm>
            <a:off x="4499992" y="3861048"/>
            <a:ext cx="4302224" cy="25813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" name="TextBox 8"/>
            <p:cNvSpPr txBox="1"/>
            <p:nvPr/>
          </p:nvSpPr>
          <p:spPr>
            <a:xfrm>
              <a:off x="6400431" y="6381328"/>
              <a:ext cx="12178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nr. processes</a:t>
              </a:r>
              <a:endParaRPr lang="nl-BE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3804481" y="4867361"/>
              <a:ext cx="9392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efficiency</a:t>
              </a:r>
              <a:endParaRPr lang="nl-BE" sz="14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159897" y="1556792"/>
            <a:ext cx="3452123" cy="523220"/>
            <a:chOff x="3635896" y="1556792"/>
            <a:chExt cx="3452123" cy="523220"/>
          </a:xfrm>
        </p:grpSpPr>
        <p:sp>
          <p:nvSpPr>
            <p:cNvPr id="13" name="TextBox 12"/>
            <p:cNvSpPr txBox="1"/>
            <p:nvPr/>
          </p:nvSpPr>
          <p:spPr>
            <a:xfrm>
              <a:off x="5220072" y="1556792"/>
              <a:ext cx="18679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sweet spot</a:t>
              </a:r>
              <a:endParaRPr lang="nl-BE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3" idx="1"/>
            </p:cNvCxnSpPr>
            <p:nvPr/>
          </p:nvCxnSpPr>
          <p:spPr>
            <a:xfrm flipH="1">
              <a:off x="3635896" y="1818402"/>
              <a:ext cx="1584176" cy="26161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/>
          <p:cNvSpPr/>
          <p:nvPr/>
        </p:nvSpPr>
        <p:spPr>
          <a:xfrm>
            <a:off x="6096000" y="4725144"/>
            <a:ext cx="4320480" cy="1296144"/>
          </a:xfrm>
          <a:prstGeom prst="rect">
            <a:avLst/>
          </a:prstGeom>
          <a:pattFill prst="wdUpDiag">
            <a:fgClr>
              <a:srgbClr val="FF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8" name="Group 17"/>
          <p:cNvGrpSpPr/>
          <p:nvPr/>
        </p:nvGrpSpPr>
        <p:grpSpPr>
          <a:xfrm>
            <a:off x="7630501" y="2905780"/>
            <a:ext cx="2449020" cy="1603340"/>
            <a:chOff x="4638999" y="1556792"/>
            <a:chExt cx="2449020" cy="1603340"/>
          </a:xfrm>
        </p:grpSpPr>
        <p:sp>
          <p:nvSpPr>
            <p:cNvPr id="19" name="TextBox 18"/>
            <p:cNvSpPr txBox="1"/>
            <p:nvPr/>
          </p:nvSpPr>
          <p:spPr>
            <a:xfrm>
              <a:off x="5220072" y="1556792"/>
              <a:ext cx="18679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B050"/>
                  </a:solidFill>
                </a:rPr>
                <a:t>sweet spot</a:t>
              </a:r>
              <a:endParaRPr lang="nl-BE" sz="2800" dirty="0">
                <a:solidFill>
                  <a:srgbClr val="00B050"/>
                </a:solidFill>
              </a:endParaRPr>
            </a:p>
          </p:txBody>
        </p:sp>
        <p:cxnSp>
          <p:nvCxnSpPr>
            <p:cNvPr id="20" name="Straight Arrow Connector 19"/>
            <p:cNvCxnSpPr>
              <a:stCxn id="19" idx="2"/>
            </p:cNvCxnSpPr>
            <p:nvPr/>
          </p:nvCxnSpPr>
          <p:spPr>
            <a:xfrm flipH="1">
              <a:off x="4638999" y="2080012"/>
              <a:ext cx="1515047" cy="108012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901646" y="1709192"/>
            <a:ext cx="1615284" cy="360040"/>
            <a:chOff x="744214" y="1349152"/>
            <a:chExt cx="1615284" cy="36004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899592" y="1349152"/>
              <a:ext cx="1459906" cy="3600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744214" y="1349152"/>
              <a:ext cx="1459906" cy="3600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37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scaling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a system of "size"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 before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but now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is independent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dirty="0"/>
                  <a:t>, but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𝑁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𝜏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now choose the number of processes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𝑐𝑁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hence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den>
                        </m:f>
                      </m:den>
                    </m:f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den>
                        </m:f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den>
                        </m:f>
                      </m:den>
                    </m:f>
                    <m:r>
                      <a:rPr lang="en-US" b="0" i="1" smtClean="0">
                        <a:latin typeface="Cambria Math"/>
                        <a:ea typeface="Cambria Math"/>
                      </a:rPr>
                      <m:t>~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𝑛</m:t>
                    </m:r>
                  </m:oMath>
                </a14:m>
                <a:endParaRPr lang="nl-B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617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063552" y="4459627"/>
                <a:ext cx="5499454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Gustafson's law: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𝑁</m:t>
                        </m:r>
                      </m:e>
                    </m:d>
                    <m:r>
                      <a:rPr lang="en-US" sz="28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2</m:t>
                        </m:r>
                        <m:r>
                          <a:rPr lang="en-US" sz="28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800" i="1">
                        <a:latin typeface="Cambria Math"/>
                      </a:rPr>
                      <m:t>(2</m:t>
                    </m:r>
                    <m:r>
                      <a:rPr lang="en-US" sz="2800" i="1">
                        <a:latin typeface="Cambria Math"/>
                      </a:rPr>
                      <m:t>𝑁</m:t>
                    </m:r>
                    <m:r>
                      <a:rPr lang="en-US" sz="2800" i="1">
                        <a:latin typeface="Cambria Math"/>
                      </a:rPr>
                      <m:t>)</m:t>
                    </m:r>
                  </m:oMath>
                </a14:m>
                <a:endParaRPr lang="nl-BE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4459627"/>
                <a:ext cx="5499454" cy="523220"/>
              </a:xfrm>
              <a:prstGeom prst="rect">
                <a:avLst/>
              </a:prstGeom>
              <a:blipFill>
                <a:blip r:embed="rId3"/>
                <a:stretch>
                  <a:fillRect l="-2212" t="-11494" b="-3103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9220066" y="3644019"/>
            <a:ext cx="2016065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Nice for</a:t>
            </a:r>
            <a:br>
              <a:rPr lang="en-US" sz="3200" dirty="0"/>
            </a:br>
            <a:r>
              <a:rPr lang="en-US" sz="3200" dirty="0"/>
              <a:t>scientists!</a:t>
            </a:r>
            <a:endParaRPr lang="nl-BE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942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EE096-03BC-AF45-1BAD-8FB0E39A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1C1E0-757C-352E-1DA0-6DA0677AC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67565-51CE-9B91-F4BB-D273A8B3C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420197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love Gustafson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Scientist are interested in</a:t>
            </a:r>
          </a:p>
          <a:p>
            <a:pPr lvl="1"/>
            <a:r>
              <a:rPr lang="en-US" dirty="0"/>
              <a:t>studying larger systems/bigger data sets</a:t>
            </a:r>
          </a:p>
          <a:p>
            <a:pPr lvl="1"/>
            <a:r>
              <a:rPr lang="en-US" dirty="0"/>
              <a:t>increasing precision/resolution</a:t>
            </a:r>
          </a:p>
          <a:p>
            <a:pPr lvl="1"/>
            <a:r>
              <a:rPr lang="en-US" dirty="0"/>
              <a:t>more complex phenomena</a:t>
            </a:r>
          </a:p>
          <a:p>
            <a:pPr lvl="1"/>
            <a:r>
              <a:rPr lang="en-US" dirty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98981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B9D4-C566-9FC0-DC19-90F8AAEB8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 computing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55474-1190-6E02-284F-28B41DF2E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ED9A6-DD7D-1877-8374-01ED7847F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643979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84DF55BE-B4AB-4BA1-BDE1-E9F7FB3F1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49F4AD-A632-BEF7-CB29-87A056E14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539578"/>
            <a:ext cx="5981278" cy="875565"/>
          </a:xfrm>
        </p:spPr>
        <p:txBody>
          <a:bodyPr>
            <a:normAutofit/>
          </a:bodyPr>
          <a:lstStyle/>
          <a:p>
            <a:r>
              <a:rPr lang="en-US" sz="4000" dirty="0"/>
              <a:t>What is it?</a:t>
            </a:r>
            <a:endParaRPr lang="LID4096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99EEC-4571-979A-234C-ADA649F48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09568"/>
            <a:ext cx="5981278" cy="3690551"/>
          </a:xfrm>
        </p:spPr>
        <p:txBody>
          <a:bodyPr>
            <a:normAutofit/>
          </a:bodyPr>
          <a:lstStyle/>
          <a:p>
            <a:r>
              <a:rPr lang="en-US" sz="2000"/>
              <a:t>Same or similar computation</a:t>
            </a:r>
          </a:p>
          <a:p>
            <a:pPr lvl="1"/>
            <a:r>
              <a:rPr lang="en-US" sz="2000"/>
              <a:t>On many different input files</a:t>
            </a:r>
          </a:p>
          <a:p>
            <a:pPr lvl="1"/>
            <a:r>
              <a:rPr lang="en-US" sz="2000"/>
              <a:t>With many different parameter settings</a:t>
            </a:r>
          </a:p>
          <a:p>
            <a:pPr lvl="1"/>
            <a:endParaRPr lang="LID4096" sz="2000"/>
          </a:p>
        </p:txBody>
      </p:sp>
      <p:pic>
        <p:nvPicPr>
          <p:cNvPr id="47" name="Picture 46" descr="Different colored organizers">
            <a:extLst>
              <a:ext uri="{FF2B5EF4-FFF2-40B4-BE49-F238E27FC236}">
                <a16:creationId xmlns:a16="http://schemas.microsoft.com/office/drawing/2014/main" id="{09B841FD-9A24-14C4-6620-9CC0C7F94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355" y="321573"/>
            <a:ext cx="4350396" cy="263198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B1037-92A2-712A-F115-8221B061D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 smtClean="0"/>
              <a:pPr>
                <a:spcAft>
                  <a:spcPts val="600"/>
                </a:spcAft>
              </a:pPr>
              <a:t>62</a:t>
            </a:fld>
            <a:endParaRPr lang="LID4096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6295AEE-72CC-99C2-1D2C-AC69A903723F}"/>
              </a:ext>
            </a:extLst>
          </p:cNvPr>
          <p:cNvGrpSpPr/>
          <p:nvPr/>
        </p:nvGrpSpPr>
        <p:grpSpPr>
          <a:xfrm>
            <a:off x="6939538" y="3235539"/>
            <a:ext cx="4240036" cy="3138616"/>
            <a:chOff x="6798335" y="3631962"/>
            <a:chExt cx="3749922" cy="277581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D9642DE-207C-3E22-5455-8553ED4E7807}"/>
                </a:ext>
              </a:extLst>
            </p:cNvPr>
            <p:cNvGrpSpPr/>
            <p:nvPr/>
          </p:nvGrpSpPr>
          <p:grpSpPr>
            <a:xfrm>
              <a:off x="6798335" y="3631962"/>
              <a:ext cx="3749922" cy="2775817"/>
              <a:chOff x="6798335" y="3631962"/>
              <a:chExt cx="3749922" cy="2775817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9DC6CDCB-67CA-F2A1-98DD-96F42A37359E}"/>
                  </a:ext>
                </a:extLst>
              </p:cNvPr>
              <p:cNvGrpSpPr/>
              <p:nvPr/>
            </p:nvGrpSpPr>
            <p:grpSpPr>
              <a:xfrm>
                <a:off x="7206343" y="3690256"/>
                <a:ext cx="3341914" cy="2286001"/>
                <a:chOff x="6629400" y="3646714"/>
                <a:chExt cx="3341914" cy="2286001"/>
              </a:xfrm>
            </p:grpSpPr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82FF05D7-9200-74B3-0565-7DD87D4DD695}"/>
                    </a:ext>
                  </a:extLst>
                </p:cNvPr>
                <p:cNvCxnSpPr/>
                <p:nvPr/>
              </p:nvCxnSpPr>
              <p:spPr>
                <a:xfrm>
                  <a:off x="6629400" y="5932715"/>
                  <a:ext cx="3341914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94A7BAEC-C495-6E97-213C-927939E3B7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29400" y="3646714"/>
                  <a:ext cx="0" cy="228600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B61A503-7CF0-9CBE-5E4E-869BB4C83AE5}"/>
                  </a:ext>
                </a:extLst>
              </p:cNvPr>
              <p:cNvSpPr txBox="1"/>
              <p:nvPr/>
            </p:nvSpPr>
            <p:spPr>
              <a:xfrm>
                <a:off x="10227335" y="6038447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033272">
                  <a:spcAft>
                    <a:spcPts val="600"/>
                  </a:spcAft>
                </a:pPr>
                <a:r>
                  <a:rPr lang="en-US" sz="203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</a:t>
                </a:r>
                <a:endParaRPr lang="LID4096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DA155A-B586-6282-9CD2-0D694B127074}"/>
                  </a:ext>
                </a:extLst>
              </p:cNvPr>
              <p:cNvSpPr txBox="1"/>
              <p:nvPr/>
            </p:nvSpPr>
            <p:spPr>
              <a:xfrm>
                <a:off x="6798335" y="3631962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033272">
                  <a:spcAft>
                    <a:spcPts val="600"/>
                  </a:spcAft>
                </a:pPr>
                <a:r>
                  <a:rPr lang="en-US" sz="203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</a:t>
                </a:r>
                <a:endParaRPr lang="LID4096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217EF46-7EDD-D81C-FB71-EEAE0D858B7E}"/>
                </a:ext>
              </a:extLst>
            </p:cNvPr>
            <p:cNvGrpSpPr/>
            <p:nvPr/>
          </p:nvGrpSpPr>
          <p:grpSpPr>
            <a:xfrm>
              <a:off x="7181953" y="4158343"/>
              <a:ext cx="3020992" cy="1502228"/>
              <a:chOff x="7181953" y="4158343"/>
              <a:chExt cx="3020992" cy="1502228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1BD5644-8320-568F-FDF2-B6894DCBDD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1953" y="4158343"/>
                <a:ext cx="3020992" cy="0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D323B45-DE31-5551-1087-729477A33E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1953" y="4659086"/>
                <a:ext cx="3020992" cy="0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1B74139-39F4-CE4C-C811-E33590BF4A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1953" y="5159829"/>
                <a:ext cx="3020992" cy="0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D9401A9-66A6-ACED-BF1B-50F516334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1953" y="5660571"/>
                <a:ext cx="3020992" cy="0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6D79B4-905B-3D00-C9AB-91761076EFF1}"/>
                </a:ext>
              </a:extLst>
            </p:cNvPr>
            <p:cNvGrpSpPr/>
            <p:nvPr/>
          </p:nvGrpSpPr>
          <p:grpSpPr>
            <a:xfrm>
              <a:off x="7614762" y="3813503"/>
              <a:ext cx="2349707" cy="2159629"/>
              <a:chOff x="7614762" y="3813503"/>
              <a:chExt cx="2349707" cy="2159629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FE5CC1F-4EBF-3B62-6E4E-92D84828EF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4762" y="3813503"/>
                <a:ext cx="0" cy="2159629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48701F7-762C-B7E6-6E95-3361FE7CD4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89615" y="3813503"/>
                <a:ext cx="0" cy="2159629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0119652-202E-C79A-F992-D37A4106F9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4469" y="3813503"/>
                <a:ext cx="0" cy="2159629"/>
              </a:xfrm>
              <a:prstGeom prst="line">
                <a:avLst/>
              </a:prstGeom>
              <a:ln w="63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09BEFA8-093D-08D6-A5D0-A95A79F835E8}"/>
                </a:ext>
              </a:extLst>
            </p:cNvPr>
            <p:cNvGrpSpPr/>
            <p:nvPr/>
          </p:nvGrpSpPr>
          <p:grpSpPr>
            <a:xfrm>
              <a:off x="7533119" y="4065814"/>
              <a:ext cx="2535963" cy="202255"/>
              <a:chOff x="7533119" y="4065814"/>
              <a:chExt cx="2535963" cy="202255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249B516-B6DB-BF9E-4684-EE2DDB919F33}"/>
                  </a:ext>
                </a:extLst>
              </p:cNvPr>
              <p:cNvSpPr/>
              <p:nvPr/>
            </p:nvSpPr>
            <p:spPr>
              <a:xfrm>
                <a:off x="7533119" y="407336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9DC832A-175E-0F8D-A79B-4A95869A6393}"/>
                  </a:ext>
                </a:extLst>
              </p:cNvPr>
              <p:cNvSpPr/>
              <p:nvPr/>
            </p:nvSpPr>
            <p:spPr>
              <a:xfrm>
                <a:off x="8692243" y="4065814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6A3443C-3448-1587-F8F2-DAF66091D2DA}"/>
                  </a:ext>
                </a:extLst>
              </p:cNvPr>
              <p:cNvSpPr/>
              <p:nvPr/>
            </p:nvSpPr>
            <p:spPr>
              <a:xfrm>
                <a:off x="9884025" y="408301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28588E4-0EB7-7042-7624-3B7FFFAF11DE}"/>
                </a:ext>
              </a:extLst>
            </p:cNvPr>
            <p:cNvGrpSpPr/>
            <p:nvPr/>
          </p:nvGrpSpPr>
          <p:grpSpPr>
            <a:xfrm>
              <a:off x="7533119" y="4542310"/>
              <a:ext cx="2535963" cy="202255"/>
              <a:chOff x="7533119" y="4065814"/>
              <a:chExt cx="2535963" cy="202255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82A16D11-1D8D-D4BE-60FA-4EDA480893E7}"/>
                  </a:ext>
                </a:extLst>
              </p:cNvPr>
              <p:cNvSpPr/>
              <p:nvPr/>
            </p:nvSpPr>
            <p:spPr>
              <a:xfrm>
                <a:off x="7533119" y="407336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AAA5C78D-3527-29CB-B324-E049FF3A7619}"/>
                  </a:ext>
                </a:extLst>
              </p:cNvPr>
              <p:cNvSpPr/>
              <p:nvPr/>
            </p:nvSpPr>
            <p:spPr>
              <a:xfrm>
                <a:off x="8692243" y="4065814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5349984-2FFE-7B5B-9DA2-52CDC7D4FC45}"/>
                  </a:ext>
                </a:extLst>
              </p:cNvPr>
              <p:cNvSpPr/>
              <p:nvPr/>
            </p:nvSpPr>
            <p:spPr>
              <a:xfrm>
                <a:off x="9884025" y="408301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AF75A48-8445-0227-E0F0-4937DB5B7C44}"/>
                </a:ext>
              </a:extLst>
            </p:cNvPr>
            <p:cNvGrpSpPr/>
            <p:nvPr/>
          </p:nvGrpSpPr>
          <p:grpSpPr>
            <a:xfrm>
              <a:off x="7533119" y="5067298"/>
              <a:ext cx="2535963" cy="202255"/>
              <a:chOff x="7533119" y="4065814"/>
              <a:chExt cx="2535963" cy="202255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21EC5E7-98F6-3178-531C-D77E0A3609DD}"/>
                  </a:ext>
                </a:extLst>
              </p:cNvPr>
              <p:cNvSpPr/>
              <p:nvPr/>
            </p:nvSpPr>
            <p:spPr>
              <a:xfrm>
                <a:off x="7533119" y="407336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1949E06-BCF5-945C-0FE2-66FD34DD850B}"/>
                  </a:ext>
                </a:extLst>
              </p:cNvPr>
              <p:cNvSpPr/>
              <p:nvPr/>
            </p:nvSpPr>
            <p:spPr>
              <a:xfrm>
                <a:off x="8692243" y="4065814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43EF946-9FBB-EAE8-DB46-9CCC436CED03}"/>
                  </a:ext>
                </a:extLst>
              </p:cNvPr>
              <p:cNvSpPr/>
              <p:nvPr/>
            </p:nvSpPr>
            <p:spPr>
              <a:xfrm>
                <a:off x="9884025" y="408301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B979E75-1AD1-9F26-93F3-FAF064407953}"/>
                </a:ext>
              </a:extLst>
            </p:cNvPr>
            <p:cNvGrpSpPr/>
            <p:nvPr/>
          </p:nvGrpSpPr>
          <p:grpSpPr>
            <a:xfrm>
              <a:off x="7533119" y="5558390"/>
              <a:ext cx="2535963" cy="202255"/>
              <a:chOff x="7533119" y="4065814"/>
              <a:chExt cx="2535963" cy="202255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79767BAD-A939-63BA-501B-7B36474A7B2C}"/>
                  </a:ext>
                </a:extLst>
              </p:cNvPr>
              <p:cNvSpPr/>
              <p:nvPr/>
            </p:nvSpPr>
            <p:spPr>
              <a:xfrm>
                <a:off x="7533119" y="407336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3548230-E75B-2FB1-4063-FEDBB3B871E0}"/>
                  </a:ext>
                </a:extLst>
              </p:cNvPr>
              <p:cNvSpPr/>
              <p:nvPr/>
            </p:nvSpPr>
            <p:spPr>
              <a:xfrm>
                <a:off x="8692243" y="4065814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4D5254D-6763-77D2-A27C-6354F480E1D7}"/>
                  </a:ext>
                </a:extLst>
              </p:cNvPr>
              <p:cNvSpPr/>
              <p:nvPr/>
            </p:nvSpPr>
            <p:spPr>
              <a:xfrm>
                <a:off x="9884025" y="4083012"/>
                <a:ext cx="185057" cy="185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502F1E0-00AE-DFFC-2F52-32A2B6E74C61}"/>
              </a:ext>
            </a:extLst>
          </p:cNvPr>
          <p:cNvSpPr txBox="1"/>
          <p:nvPr/>
        </p:nvSpPr>
        <p:spPr>
          <a:xfrm>
            <a:off x="1523781" y="4430920"/>
            <a:ext cx="40868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Very common in data science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0181544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0A788-0FEB-0932-0DB3-5E4138E43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matrices</a:t>
            </a:r>
            <a:r>
              <a:rPr lang="en-US" dirty="0">
                <a:sym typeface="Symbol" panose="05050102010706020507" pitchFamily="18" charset="2"/>
              </a:rPr>
              <a:t>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89502B-CD5B-882F-D492-368D31FB11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Run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instances of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dgemm.R</a:t>
                </a:r>
                <a:r>
                  <a:rPr lang="en-US" dirty="0"/>
                  <a:t> on same node</a:t>
                </a:r>
                <a:endParaRPr lang="LID4096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89502B-CD5B-882F-D492-368D31FB11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C8958-3EE0-BCC9-A2BC-A4861F202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63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1543443-1A19-D564-0AFD-EF83E3EA74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3803375"/>
                  </p:ext>
                </p:extLst>
              </p:nvPr>
            </p:nvGraphicFramePr>
            <p:xfrm>
              <a:off x="1161141" y="2656956"/>
              <a:ext cx="305163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14.0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0.42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0.210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90.1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0.16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0.040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184.4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252.5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0.005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635.2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0.001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1543443-1A19-D564-0AFD-EF83E3EA74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3803375"/>
                  </p:ext>
                </p:extLst>
              </p:nvPr>
            </p:nvGraphicFramePr>
            <p:xfrm>
              <a:off x="1161141" y="2656956"/>
              <a:ext cx="305163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730" t="-1639" r="-269343" b="-6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113115" t="-1639" r="-202459" b="-6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214876" t="-1639" r="-104132" b="-6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3"/>
                          <a:stretch>
                            <a:fillRect l="-312295" t="-1639" r="-3279" b="-6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14.0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33.6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0.42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0.210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90.1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0.16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0.040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184.4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0.010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252.5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0.005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635.2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0.001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 descr="A person wearing a white and black mask&#10;&#10;AI-generated content may be incorrect.">
            <a:extLst>
              <a:ext uri="{FF2B5EF4-FFF2-40B4-BE49-F238E27FC236}">
                <a16:creationId xmlns:a16="http://schemas.microsoft.com/office/drawing/2014/main" id="{C968378A-5FBE-5AF2-ACD7-A1D9FECCD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269093" y="2656956"/>
            <a:ext cx="1182733" cy="1785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57F811-923C-1C69-6C7F-952DDB088F26}"/>
              </a:ext>
            </a:extLst>
          </p:cNvPr>
          <p:cNvSpPr txBox="1"/>
          <p:nvPr/>
        </p:nvSpPr>
        <p:spPr>
          <a:xfrm>
            <a:off x="6836228" y="3198167"/>
            <a:ext cx="2887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Worse than serial?!?</a:t>
            </a:r>
            <a:endParaRPr lang="LID4096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9DD70D-6FF7-7B97-EDE7-AEB977E22079}"/>
                  </a:ext>
                </a:extLst>
              </p:cNvPr>
              <p:cNvSpPr txBox="1"/>
              <p:nvPr/>
            </p:nvSpPr>
            <p:spPr>
              <a:xfrm>
                <a:off x="4767943" y="4786368"/>
                <a:ext cx="523316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Each script runs with 96 threads,</a:t>
                </a:r>
                <a:br>
                  <a:rPr lang="en-US" sz="2800" dirty="0"/>
                </a:br>
                <a:r>
                  <a:rPr lang="en-US" sz="2800" dirty="0"/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=18</m:t>
                    </m:r>
                  </m:oMath>
                </a14:m>
                <a:r>
                  <a:rPr lang="en-US" sz="2800" dirty="0"/>
                  <a:t>: 96 </a:t>
                </a:r>
                <a:r>
                  <a:rPr lang="en-US" sz="2800" dirty="0">
                    <a:sym typeface="Symbol" panose="05050102010706020507" pitchFamily="18" charset="2"/>
                  </a:rPr>
                  <a:t> </a:t>
                </a:r>
                <a:r>
                  <a:rPr lang="en-US" sz="2800" dirty="0"/>
                  <a:t>18 threads</a:t>
                </a:r>
                <a:endParaRPr lang="LID4096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9DD70D-6FF7-7B97-EDE7-AEB977E22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943" y="4786368"/>
                <a:ext cx="5233164" cy="954107"/>
              </a:xfrm>
              <a:prstGeom prst="rect">
                <a:avLst/>
              </a:prstGeom>
              <a:blipFill>
                <a:blip r:embed="rId6"/>
                <a:stretch>
                  <a:fillRect l="-2328" t="-6369" r="-1397" b="-1719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BA955E0-78E8-5905-6053-8624B41D20E0}"/>
              </a:ext>
            </a:extLst>
          </p:cNvPr>
          <p:cNvSpPr txBox="1"/>
          <p:nvPr/>
        </p:nvSpPr>
        <p:spPr>
          <a:xfrm>
            <a:off x="3058886" y="5938305"/>
            <a:ext cx="703461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Massive oversubscription: 1728 threads &gt;&gt; 96 cores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32317742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746CF-43A3-BA61-0701-4BAEDC53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number of threads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1F11F-136D-9AA0-B919-D22C0D05C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OMP_NUM_THREADS=2</a:t>
            </a:r>
            <a:endParaRPr lang="LID40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D8DFC-7DCA-F13E-75AD-80FF93938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64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78E91FD-4B8A-E116-CC52-88191A2C23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769401"/>
                  </p:ext>
                </p:extLst>
              </p:nvPr>
            </p:nvGraphicFramePr>
            <p:xfrm>
              <a:off x="1161141" y="2656956"/>
              <a:ext cx="3051630" cy="2966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43.7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3.90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0.98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6.87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0.86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65.3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7.82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0.65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74.5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13.7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85.2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21.6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0.45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4083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78E91FD-4B8A-E116-CC52-88191A2C23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769401"/>
                  </p:ext>
                </p:extLst>
              </p:nvPr>
            </p:nvGraphicFramePr>
            <p:xfrm>
              <a:off x="1161141" y="2656956"/>
              <a:ext cx="3051630" cy="2966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5626">
                      <a:extLst>
                        <a:ext uri="{9D8B030D-6E8A-4147-A177-3AD203B41FA5}">
                          <a16:colId xmlns:a16="http://schemas.microsoft.com/office/drawing/2014/main" val="2783222783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3107203110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1705694852"/>
                        </a:ext>
                      </a:extLst>
                    </a:gridCol>
                    <a:gridCol w="738668">
                      <a:extLst>
                        <a:ext uri="{9D8B030D-6E8A-4147-A177-3AD203B41FA5}">
                          <a16:colId xmlns:a16="http://schemas.microsoft.com/office/drawing/2014/main" val="7249416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730" t="-1639" r="-269343" b="-7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113115" t="-1639" r="-202459" b="-7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214876" t="-1639" r="-104132" b="-7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2"/>
                          <a:stretch>
                            <a:fillRect l="-312295" t="-1639" r="-3279" b="-7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8709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1.00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320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43.7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3.90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0.98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477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49.6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6.87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0.86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11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65.3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7.82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0.65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38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74.5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13.7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0.57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650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85.2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18.0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0.50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1631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48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94.3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21.6</a:t>
                          </a:r>
                          <a:endParaRPr lang="LID4096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0.45</a:t>
                          </a:r>
                          <a:endParaRPr lang="LID4096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40839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7D9CF4C-1335-422A-16CD-DDCFEFE9ED5A}"/>
              </a:ext>
            </a:extLst>
          </p:cNvPr>
          <p:cNvSpPr txBox="1"/>
          <p:nvPr/>
        </p:nvSpPr>
        <p:spPr>
          <a:xfrm>
            <a:off x="5061857" y="5020161"/>
            <a:ext cx="512531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Not always via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OMP_NUM_THREADS</a:t>
            </a:r>
            <a:r>
              <a:rPr lang="en-US" sz="2400" dirty="0"/>
              <a:t>,</a:t>
            </a:r>
            <a:br>
              <a:rPr lang="en-US" sz="2400" dirty="0"/>
            </a:br>
            <a:r>
              <a:rPr lang="en-US" sz="2400" dirty="0"/>
              <a:t>check documentation!</a:t>
            </a:r>
            <a:endParaRPr lang="LID4096" sz="2400" dirty="0"/>
          </a:p>
        </p:txBody>
      </p:sp>
      <p:pic>
        <p:nvPicPr>
          <p:cNvPr id="7" name="Picture 3" descr="C:\Users\lucg5005\AppData\Local\Microsoft\Windows\Temporary Internet Files\Content.IE5\T8RCCH8G\cute_snail_by_gniyuhs-d4lvbji[1].png">
            <a:extLst>
              <a:ext uri="{FF2B5EF4-FFF2-40B4-BE49-F238E27FC236}">
                <a16:creationId xmlns:a16="http://schemas.microsoft.com/office/drawing/2014/main" id="{B3C2676F-BC19-95A2-499F-AB823A438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127" y="5455114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530B78-9B27-C1E6-3E05-EC77CF0836AA}"/>
                  </a:ext>
                </a:extLst>
              </p:cNvPr>
              <p:cNvSpPr txBox="1"/>
              <p:nvPr/>
            </p:nvSpPr>
            <p:spPr>
              <a:xfrm>
                <a:off x="5061857" y="2863784"/>
                <a:ext cx="5967852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sz="2800" dirty="0"/>
                  <a:t> seems optimal, but nodes</a:t>
                </a:r>
                <a:br>
                  <a:rPr lang="en-US" sz="2800" dirty="0"/>
                </a:br>
                <a:r>
                  <a:rPr lang="en-US" sz="2800" dirty="0"/>
                  <a:t>memory bandwidth is hogged anyway</a:t>
                </a:r>
                <a:endParaRPr lang="LID4096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530B78-9B27-C1E6-3E05-EC77CF083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857" y="2863784"/>
                <a:ext cx="5967852" cy="954107"/>
              </a:xfrm>
              <a:prstGeom prst="rect">
                <a:avLst/>
              </a:prstGeom>
              <a:blipFill>
                <a:blip r:embed="rId4"/>
                <a:stretch>
                  <a:fillRect l="-2043" t="-7051" r="-1124" b="-1730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038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A4064-2A39-EBD2-3691-83D0696FA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performance degradation?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16CC-8EA5-0B15-AB23-FB9840683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Memory architecture!</a:t>
            </a:r>
          </a:p>
          <a:p>
            <a:r>
              <a:rPr lang="en-US" dirty="0"/>
              <a:t>48 core Intel Sapphire Rapids</a:t>
            </a:r>
          </a:p>
          <a:p>
            <a:pPr lvl="1"/>
            <a:r>
              <a:rPr lang="en-US" dirty="0"/>
              <a:t>256 GB RAM, 8 memory channels at 4800 GHz</a:t>
            </a:r>
          </a:p>
          <a:p>
            <a:pPr lvl="1"/>
            <a:r>
              <a:rPr lang="en-US" dirty="0"/>
              <a:t>L3 cache per socket: 105 MB (shared, 2.2 MB/core)</a:t>
            </a:r>
          </a:p>
          <a:p>
            <a:pPr lvl="1"/>
            <a:r>
              <a:rPr lang="en-US" dirty="0"/>
              <a:t>L2 cache per core: 2 MB</a:t>
            </a:r>
          </a:p>
          <a:p>
            <a:pPr lvl="1"/>
            <a:r>
              <a:rPr lang="en-US" dirty="0"/>
              <a:t>L1 cache per core: 48 kB data</a:t>
            </a:r>
          </a:p>
          <a:p>
            <a:r>
              <a:rPr lang="en-US" dirty="0"/>
              <a:t>36 core Intel </a:t>
            </a:r>
            <a:r>
              <a:rPr lang="en-US" dirty="0" err="1"/>
              <a:t>Icelake</a:t>
            </a:r>
            <a:endParaRPr lang="en-US" dirty="0"/>
          </a:p>
          <a:p>
            <a:pPr lvl="1"/>
            <a:r>
              <a:rPr lang="en-US" dirty="0"/>
              <a:t>256 GB RAM, 8 memory channels at 3200 GHz</a:t>
            </a:r>
          </a:p>
          <a:p>
            <a:pPr lvl="1"/>
            <a:r>
              <a:rPr lang="en-US" dirty="0"/>
              <a:t>L3 cache per socket: 54 MB (shared, 1.5 MB/core)</a:t>
            </a:r>
          </a:p>
          <a:p>
            <a:pPr lvl="1"/>
            <a:r>
              <a:rPr lang="en-US" dirty="0"/>
              <a:t>L2 cache per core: 1.25 MB</a:t>
            </a:r>
          </a:p>
          <a:p>
            <a:pPr lvl="1"/>
            <a:r>
              <a:rPr lang="en-US" dirty="0"/>
              <a:t>L1 cache per core: 48 kB data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9C970-7E9F-6AD7-3BB0-450305BBB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621108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085FA-9F79-77A6-C72C-61C57965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Bottlenecks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7E9AE-72FC-4C72-0E29-46BE1A7E0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Applications can be</a:t>
            </a:r>
          </a:p>
          <a:p>
            <a:pPr lvl="1"/>
            <a:r>
              <a:rPr lang="en-US" dirty="0"/>
              <a:t>Memory bound</a:t>
            </a:r>
          </a:p>
          <a:p>
            <a:pPr lvl="1"/>
            <a:r>
              <a:rPr lang="en-US" dirty="0"/>
              <a:t>Compute bound</a:t>
            </a:r>
          </a:p>
          <a:p>
            <a:pPr lvl="1"/>
            <a:r>
              <a:rPr lang="en-US" dirty="0"/>
              <a:t>I/O bound</a:t>
            </a:r>
          </a:p>
          <a:p>
            <a:pPr lvl="1"/>
            <a:endParaRPr lang="en-US" dirty="0"/>
          </a:p>
          <a:p>
            <a:r>
              <a:rPr lang="en-US" dirty="0"/>
              <a:t>Benchmark!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en-US" dirty="0"/>
              <a:t> in job script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hyperfine</a:t>
            </a:r>
            <a:r>
              <a:rPr lang="en-US" dirty="0"/>
              <a:t> in </a:t>
            </a:r>
            <a:r>
              <a:rPr lang="en-US" dirty="0" err="1"/>
              <a:t>jobscript</a:t>
            </a:r>
            <a:endParaRPr lang="en-US" dirty="0"/>
          </a:p>
          <a:p>
            <a:pPr lvl="2"/>
            <a:r>
              <a:rPr lang="en-US" dirty="0"/>
              <a:t>Gathers statistics over multiple runs</a:t>
            </a:r>
          </a:p>
          <a:p>
            <a:pPr lvl="2"/>
            <a:r>
              <a:rPr lang="en-US" dirty="0"/>
              <a:t>Can compare multiple commands</a:t>
            </a:r>
          </a:p>
          <a:p>
            <a:pPr lvl="1"/>
            <a:r>
              <a:rPr lang="en-US" dirty="0"/>
              <a:t>For completed job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8D1A0D-B307-8174-6A2E-0399F0681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48165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N</a:t>
            </a:r>
            <a:r>
              <a:rPr lang="en-US" dirty="0"/>
              <a:t> independent tasks</a:t>
            </a:r>
          </a:p>
          <a:p>
            <a:r>
              <a:rPr lang="en-US" dirty="0"/>
              <a:t>Total number of cores </a:t>
            </a:r>
            <a:r>
              <a:rPr lang="en-US" i="1" dirty="0"/>
              <a:t>n</a:t>
            </a:r>
            <a:r>
              <a:rPr lang="en-US" dirty="0"/>
              <a:t> &lt;&lt; </a:t>
            </a:r>
            <a:r>
              <a:rPr lang="en-US" i="1" dirty="0"/>
              <a:t>N</a:t>
            </a:r>
          </a:p>
          <a:p>
            <a:r>
              <a:rPr lang="en-US" dirty="0"/>
              <a:t>Execution time single task, 1 thread: </a:t>
            </a:r>
            <a:r>
              <a:rPr lang="en-US" i="1" dirty="0"/>
              <a:t>t</a:t>
            </a:r>
            <a:r>
              <a:rPr lang="en-US" baseline="-25000" dirty="0"/>
              <a:t>1</a:t>
            </a:r>
          </a:p>
          <a:p>
            <a:r>
              <a:rPr lang="en-US" dirty="0"/>
              <a:t>Execution time single task, </a:t>
            </a:r>
            <a:r>
              <a:rPr lang="en-US" i="1" dirty="0"/>
              <a:t>n</a:t>
            </a:r>
            <a:r>
              <a:rPr lang="en-US" dirty="0"/>
              <a:t> threads: </a:t>
            </a:r>
            <a:r>
              <a:rPr lang="en-US" i="1" dirty="0" err="1"/>
              <a:t>t</a:t>
            </a:r>
            <a:r>
              <a:rPr lang="en-US" i="1" baseline="-25000" dirty="0" err="1"/>
              <a:t>n</a:t>
            </a:r>
            <a:endParaRPr lang="en-US" dirty="0"/>
          </a:p>
          <a:p>
            <a:r>
              <a:rPr lang="en-US" dirty="0"/>
              <a:t>Multithreading or not?</a:t>
            </a: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1919536" y="4552763"/>
          <a:ext cx="1851796" cy="896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12520" imgH="393480" progId="Equation.3">
                  <p:embed/>
                </p:oleObj>
              </mc:Choice>
              <mc:Fallback>
                <p:oleObj name="Equation" r:id="rId2" imgW="812520" imgH="393480" progId="Equation.3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19536" y="4552763"/>
                        <a:ext cx="1851796" cy="896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/>
        </p:nvGraphicFramePr>
        <p:xfrm>
          <a:off x="4699001" y="4508500"/>
          <a:ext cx="5673725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89040" imgH="431640" progId="Equation.3">
                  <p:embed/>
                </p:oleObj>
              </mc:Choice>
              <mc:Fallback>
                <p:oleObj name="Equation" r:id="rId4" imgW="2489040" imgH="431640" progId="Equation.3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99001" y="4508500"/>
                        <a:ext cx="5673725" cy="984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4799857" y="5775648"/>
            <a:ext cx="275921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However: memory?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7116C-F94B-4B5B-973A-17F07FB5C418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4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3CD74-ECC4-57EE-4958-FFC1F6A71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5C251C-69DB-211F-E80D-8CA1E7CB1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1EE4C-65AA-7787-EB73-22CBD3489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68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824066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77256-2601-3F0D-020B-2651EC145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/>
              <a:t>Many tools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0C23B-55BC-550D-38EB-321F9D34E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2000" dirty="0"/>
              <a:t>Scheduler</a:t>
            </a:r>
          </a:p>
          <a:p>
            <a:r>
              <a:rPr lang="en-US" sz="2000" dirty="0"/>
              <a:t>Workflow managers</a:t>
            </a:r>
          </a:p>
          <a:p>
            <a:endParaRPr lang="LID4096" sz="2000" dirty="0"/>
          </a:p>
        </p:txBody>
      </p:sp>
      <p:pic>
        <p:nvPicPr>
          <p:cNvPr id="6" name="Picture 5" descr="Copper water pipes and taps">
            <a:extLst>
              <a:ext uri="{FF2B5EF4-FFF2-40B4-BE49-F238E27FC236}">
                <a16:creationId xmlns:a16="http://schemas.microsoft.com/office/drawing/2014/main" id="{0242C35B-0C6F-3FA1-3D00-F5606D98C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" r="-3" b="9076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7E96E-77DE-76DE-3FED-5AF27980E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69</a:t>
            </a:fld>
            <a:endParaRPr lang="LID4096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F77941-2D57-B600-BF05-D23B4C2A1329}"/>
              </a:ext>
            </a:extLst>
          </p:cNvPr>
          <p:cNvSpPr txBox="1"/>
          <p:nvPr/>
        </p:nvSpPr>
        <p:spPr>
          <a:xfrm>
            <a:off x="1218244" y="5366658"/>
            <a:ext cx="4491229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https://gjbex.github.io/Workflows-for-HPC/</a:t>
            </a:r>
            <a:r>
              <a:rPr lang="en-US" dirty="0"/>
              <a:t>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864676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7ECA5-E85B-8CD0-3EFD-91F03AB3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why use HPC?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82D46-2921-4DBF-5E80-F22607016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Computation takes a lot of time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Large data set, not enough memory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Many different scenarios to compute</a:t>
            </a:r>
            <a:endParaRPr lang="LID4096" dirty="0"/>
          </a:p>
        </p:txBody>
      </p:sp>
      <p:pic>
        <p:nvPicPr>
          <p:cNvPr id="5" name="Graphic 4" descr="Hourglass Full with solid fill">
            <a:extLst>
              <a:ext uri="{FF2B5EF4-FFF2-40B4-BE49-F238E27FC236}">
                <a16:creationId xmlns:a16="http://schemas.microsoft.com/office/drawing/2014/main" id="{67C7CA4E-53A8-A80E-DD9A-A6DD06A01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3314" y="1761332"/>
            <a:ext cx="914400" cy="914400"/>
          </a:xfrm>
          <a:prstGeom prst="rect">
            <a:avLst/>
          </a:prstGeom>
        </p:spPr>
      </p:pic>
      <p:pic>
        <p:nvPicPr>
          <p:cNvPr id="7" name="Graphic 6" descr="Database with solid fill">
            <a:extLst>
              <a:ext uri="{FF2B5EF4-FFF2-40B4-BE49-F238E27FC236}">
                <a16:creationId xmlns:a16="http://schemas.microsoft.com/office/drawing/2014/main" id="{B06E9CB9-B6ED-0860-FCDE-3E2EE7073D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23314" y="3200400"/>
            <a:ext cx="914400" cy="914400"/>
          </a:xfrm>
          <a:prstGeom prst="rect">
            <a:avLst/>
          </a:prstGeom>
        </p:spPr>
      </p:pic>
      <p:pic>
        <p:nvPicPr>
          <p:cNvPr id="9" name="Graphic 8" descr="Branching diagram with solid fill">
            <a:extLst>
              <a:ext uri="{FF2B5EF4-FFF2-40B4-BE49-F238E27FC236}">
                <a16:creationId xmlns:a16="http://schemas.microsoft.com/office/drawing/2014/main" id="{1758EBC3-87FD-FE87-13F9-670C66AA14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3314" y="4710112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748437-A7EC-8E99-2684-BF2A05DA10ED}"/>
              </a:ext>
            </a:extLst>
          </p:cNvPr>
          <p:cNvSpPr txBox="1"/>
          <p:nvPr/>
        </p:nvSpPr>
        <p:spPr>
          <a:xfrm>
            <a:off x="9046029" y="3128036"/>
            <a:ext cx="214680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Or some</a:t>
            </a:r>
          </a:p>
          <a:p>
            <a:r>
              <a:rPr lang="en-US" sz="2800" dirty="0"/>
              <a:t>combination</a:t>
            </a:r>
            <a:endParaRPr lang="LID4096" sz="28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18B4BCF-9A5F-062B-B373-49846F260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226558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868D0D-32F5-FDBF-7B25-93BBA075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optimization</a:t>
            </a:r>
            <a:endParaRPr lang="LID4096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9F7621-A897-D4B7-AEAE-2B85C28DF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48D60-CD61-05E2-AFDF-38773F729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70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346110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52640-8E25-4BD0-16DC-C2C0487B1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Where to start?</a:t>
            </a:r>
            <a:endParaRPr lang="LID4096" sz="5400" dirty="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2C6DE-869A-68C2-E781-0B250A373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Gut feeling?</a:t>
            </a:r>
          </a:p>
          <a:p>
            <a:r>
              <a:rPr lang="en-US" sz="2200" dirty="0"/>
              <a:t>Best guess?</a:t>
            </a:r>
          </a:p>
          <a:p>
            <a:r>
              <a:rPr lang="en-US" sz="2200" dirty="0"/>
              <a:t>Easy to optimize?</a:t>
            </a:r>
            <a:endParaRPr lang="LID4096" sz="2200" dirty="0"/>
          </a:p>
        </p:txBody>
      </p:sp>
      <p:pic>
        <p:nvPicPr>
          <p:cNvPr id="5" name="Picture 4" descr="Speedometer">
            <a:extLst>
              <a:ext uri="{FF2B5EF4-FFF2-40B4-BE49-F238E27FC236}">
                <a16:creationId xmlns:a16="http://schemas.microsoft.com/office/drawing/2014/main" id="{95E3BA3B-3662-6CD7-973C-196CAA2DD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7" r="16334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04A35-B9F4-4D1B-6331-DE45C9CFB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71</a:t>
            </a:fld>
            <a:endParaRPr lang="LID4096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CA4D04-6A1C-1828-8542-BE9397C0546E}"/>
              </a:ext>
            </a:extLst>
          </p:cNvPr>
          <p:cNvSpPr txBox="1"/>
          <p:nvPr/>
        </p:nvSpPr>
        <p:spPr>
          <a:xfrm>
            <a:off x="516698" y="5140789"/>
            <a:ext cx="436773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dirty="0"/>
              <a:t>Run a profiler!</a:t>
            </a:r>
            <a:endParaRPr lang="LID4096" sz="5400" dirty="0"/>
          </a:p>
        </p:txBody>
      </p:sp>
    </p:spTree>
    <p:extLst>
      <p:ext uri="{BB962C8B-B14F-4D97-AF65-F5344CB8AC3E}">
        <p14:creationId xmlns:p14="http://schemas.microsoft.com/office/powerpoint/2010/main" val="29121651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85241-A4EE-C00E-432A-EABEA4A2D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Profilers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E0CB8-D357-D0D9-9645-A99C18724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/>
              <a:t>/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/>
              <a:t> in notebooks,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/>
              <a:t> module (standard library)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-spy</a:t>
            </a:r>
            <a:r>
              <a:rPr lang="en-US" dirty="0"/>
              <a:t> sampling profiler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/>
              <a:t> module (standard library, visualize using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snakeviz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line_profiler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mem_prof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R</a:t>
            </a:r>
          </a:p>
          <a:p>
            <a:pPr lvl="1"/>
            <a:r>
              <a:rPr lang="en-US" dirty="0" err="1"/>
              <a:t>Rprof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F2CAA-0F37-F987-C148-CC258DAA5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72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419309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40A27-E971-0EDB-72F8-D564280CF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Python scripts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F77B7-3E20-BB25-7ECF-D4A3E25FF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58D4D-16CA-3DA4-B1CB-57254791A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73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693912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functions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Ipython</a:t>
            </a:r>
            <a:r>
              <a:rPr lang="en-US" dirty="0"/>
              <a:t>/</a:t>
            </a:r>
            <a:r>
              <a:rPr lang="en-US" dirty="0" err="1"/>
              <a:t>Jupyter</a:t>
            </a:r>
            <a:r>
              <a:rPr lang="en-US" dirty="0"/>
              <a:t>: use magic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/>
              <a:t> 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Command line: 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74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3359696" y="2341056"/>
            <a:ext cx="583264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primes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13354" y="2557080"/>
            <a:ext cx="1671306" cy="707886"/>
            <a:chOff x="224095" y="3729226"/>
            <a:chExt cx="1671306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224095" y="3729226"/>
              <a:ext cx="110318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multiple</a:t>
              </a:r>
              <a:br>
                <a:rPr lang="en-US" sz="2000" dirty="0">
                  <a:solidFill>
                    <a:srgbClr val="C00000"/>
                  </a:solidFill>
                </a:rPr>
              </a:br>
              <a:r>
                <a:rPr lang="en-US" sz="2000" dirty="0">
                  <a:solidFill>
                    <a:srgbClr val="C00000"/>
                  </a:solidFill>
                </a:rPr>
                <a:t>runs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>
              <a:off x="1327282" y="4083169"/>
              <a:ext cx="568119" cy="13791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519936" y="3264386"/>
            <a:ext cx="1562928" cy="697854"/>
            <a:chOff x="-480863" y="895946"/>
            <a:chExt cx="1562928" cy="697854"/>
          </a:xfrm>
        </p:grpSpPr>
        <p:sp>
          <p:nvSpPr>
            <p:cNvPr id="10" name="TextBox 9"/>
            <p:cNvSpPr txBox="1"/>
            <p:nvPr/>
          </p:nvSpPr>
          <p:spPr>
            <a:xfrm>
              <a:off x="-480863" y="1193690"/>
              <a:ext cx="156292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timing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  <a:endCxn id="5" idx="2"/>
            </p:cNvCxnSpPr>
            <p:nvPr/>
          </p:nvCxnSpPr>
          <p:spPr>
            <a:xfrm flipH="1" flipV="1">
              <a:off x="275221" y="895946"/>
              <a:ext cx="25380" cy="297744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1785362" y="5086926"/>
            <a:ext cx="855911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984534" y="4303550"/>
            <a:ext cx="1069776" cy="781635"/>
            <a:chOff x="224095" y="3885436"/>
            <a:chExt cx="1069776" cy="781635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0326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module</a:t>
              </a:r>
              <a:br>
                <a:rPr lang="en-US" sz="2000" dirty="0">
                  <a:solidFill>
                    <a:srgbClr val="C00000"/>
                  </a:solidFill>
                </a:rPr>
              </a:br>
              <a:r>
                <a:rPr lang="en-US" sz="2000" dirty="0">
                  <a:solidFill>
                    <a:srgbClr val="C00000"/>
                  </a:solidFill>
                </a:rPr>
                <a:t>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256750" y="4239379"/>
              <a:ext cx="37121" cy="42769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360798" y="4323294"/>
            <a:ext cx="4255076" cy="761891"/>
            <a:chOff x="3836798" y="4323293"/>
            <a:chExt cx="4255076" cy="761891"/>
          </a:xfrm>
        </p:grpSpPr>
        <p:grpSp>
          <p:nvGrpSpPr>
            <p:cNvPr id="20" name="Group 19"/>
            <p:cNvGrpSpPr/>
            <p:nvPr/>
          </p:nvGrpSpPr>
          <p:grpSpPr>
            <a:xfrm>
              <a:off x="3836798" y="4323293"/>
              <a:ext cx="4255076" cy="761891"/>
              <a:chOff x="224095" y="3905180"/>
              <a:chExt cx="4255076" cy="761891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224095" y="3905180"/>
                <a:ext cx="42550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0070C0"/>
                    </a:solidFill>
                  </a:rPr>
                  <a:t>statements to execute, string per line</a:t>
                </a:r>
                <a:endParaRPr lang="nl-BE" sz="2000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22" name="Straight Arrow Connector 21"/>
              <p:cNvCxnSpPr>
                <a:stCxn id="21" idx="2"/>
              </p:cNvCxnSpPr>
              <p:nvPr/>
            </p:nvCxnSpPr>
            <p:spPr>
              <a:xfrm flipH="1">
                <a:off x="1823393" y="4305290"/>
                <a:ext cx="528240" cy="361781"/>
              </a:xfrm>
              <a:prstGeom prst="straightConnector1">
                <a:avLst/>
              </a:prstGeom>
              <a:ln w="22225">
                <a:solidFill>
                  <a:srgbClr val="0070C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Straight Arrow Connector 24"/>
            <p:cNvCxnSpPr>
              <a:stCxn id="21" idx="2"/>
            </p:cNvCxnSpPr>
            <p:nvPr/>
          </p:nvCxnSpPr>
          <p:spPr>
            <a:xfrm>
              <a:off x="5964336" y="4723403"/>
              <a:ext cx="1415976" cy="361781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7125508" y="5949280"/>
            <a:ext cx="286482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Don't forget indentation!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81805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5" grpId="0" animBg="1"/>
      <p:bldP spid="3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cProfiler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/>
              <a:t> module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75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631504" y="3140969"/>
            <a:ext cx="8928992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-s time  primes.py 1000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1194    0.001    0.000    0.001    0.000 {'append' of 'list'}</a:t>
            </a:r>
          </a:p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 43    0.001    0.000    0.001    0.000 {'join' of '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'}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063552" y="2204865"/>
            <a:ext cx="1763944" cy="937845"/>
            <a:chOff x="224095" y="3885436"/>
            <a:chExt cx="1763944" cy="937845"/>
          </a:xfrm>
        </p:grpSpPr>
        <p:sp>
          <p:nvSpPr>
            <p:cNvPr id="8" name="TextBox 7"/>
            <p:cNvSpPr txBox="1"/>
            <p:nvPr/>
          </p:nvSpPr>
          <p:spPr>
            <a:xfrm>
              <a:off x="224095" y="3885436"/>
              <a:ext cx="17639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1106067" y="4285546"/>
              <a:ext cx="285280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791744" y="2204865"/>
            <a:ext cx="1263166" cy="937845"/>
            <a:chOff x="224095" y="3885436"/>
            <a:chExt cx="1263166" cy="937845"/>
          </a:xfrm>
        </p:grpSpPr>
        <p:sp>
          <p:nvSpPr>
            <p:cNvPr id="11" name="TextBox 10"/>
            <p:cNvSpPr txBox="1"/>
            <p:nvPr/>
          </p:nvSpPr>
          <p:spPr>
            <a:xfrm>
              <a:off x="224095" y="3885436"/>
              <a:ext cx="12631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sort order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855678" y="4285546"/>
              <a:ext cx="535667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075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</a:t>
            </a:r>
            <a:r>
              <a:rPr lang="en-US" dirty="0" err="1"/>
              <a:t>cProfile</a:t>
            </a:r>
            <a:r>
              <a:rPr lang="en-US" dirty="0"/>
              <a:t> profiles: </a:t>
            </a:r>
            <a:r>
              <a:rPr lang="en-US" dirty="0" err="1"/>
              <a:t>snakeviz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/>
              <a:t> module, save profile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76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2578934" y="2823350"/>
            <a:ext cx="686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-s time  -o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\</a:t>
            </a:r>
            <a:b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 primes.py 1000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744123" y="1935036"/>
            <a:ext cx="1523869" cy="753377"/>
            <a:chOff x="15010" y="3885436"/>
            <a:chExt cx="1523869" cy="753377"/>
          </a:xfrm>
        </p:grpSpPr>
        <p:sp>
          <p:nvSpPr>
            <p:cNvPr id="17" name="TextBox 16"/>
            <p:cNvSpPr txBox="1"/>
            <p:nvPr/>
          </p:nvSpPr>
          <p:spPr>
            <a:xfrm>
              <a:off x="224095" y="3885436"/>
              <a:ext cx="1314784" cy="40011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output file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/>
            <p:cNvCxnSpPr>
              <a:cxnSpLocks/>
              <a:stCxn id="17" idx="2"/>
            </p:cNvCxnSpPr>
            <p:nvPr/>
          </p:nvCxnSpPr>
          <p:spPr>
            <a:xfrm flipH="1">
              <a:off x="15010" y="4285546"/>
              <a:ext cx="866477" cy="353267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836" y="3567618"/>
            <a:ext cx="3201540" cy="2952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578934" y="4027304"/>
            <a:ext cx="324036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snakeviz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primes.prof</a:t>
            </a:r>
            <a:endParaRPr lang="en-US" sz="16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8871857" y="3828529"/>
            <a:ext cx="2711714" cy="1113585"/>
            <a:chOff x="650540" y="5409499"/>
            <a:chExt cx="2711714" cy="1113585"/>
          </a:xfrm>
        </p:grpSpPr>
        <p:sp>
          <p:nvSpPr>
            <p:cNvPr id="13" name="TextBox 12"/>
            <p:cNvSpPr txBox="1"/>
            <p:nvPr/>
          </p:nvSpPr>
          <p:spPr>
            <a:xfrm>
              <a:off x="1603439" y="5409499"/>
              <a:ext cx="17588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call stack</a:t>
              </a:r>
              <a:br>
                <a:rPr lang="en-US" sz="2400" dirty="0"/>
              </a:br>
              <a:r>
                <a:rPr lang="en-US" sz="2400" dirty="0"/>
                <a:t>"inside-out"</a:t>
              </a:r>
              <a:endParaRPr lang="nl-BE" sz="2400" dirty="0"/>
            </a:p>
          </p:txBody>
        </p:sp>
        <p:cxnSp>
          <p:nvCxnSpPr>
            <p:cNvPr id="15" name="Straight Arrow Connector 14"/>
            <p:cNvCxnSpPr>
              <a:cxnSpLocks/>
              <a:stCxn id="13" idx="1"/>
            </p:cNvCxnSpPr>
            <p:nvPr/>
          </p:nvCxnSpPr>
          <p:spPr>
            <a:xfrm flipH="1">
              <a:off x="650540" y="5824998"/>
              <a:ext cx="952899" cy="6980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070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1E705-7F16-16E5-0FF1-E07968731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profiling: </a:t>
            </a:r>
            <a:r>
              <a:rPr lang="en-US" dirty="0" err="1"/>
              <a:t>py</a:t>
            </a:r>
            <a:r>
              <a:rPr lang="en-US" dirty="0"/>
              <a:t>-spy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287BA-F931-A49C-039C-E4A7A9F39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profile</a:t>
            </a:r>
          </a:p>
          <a:p>
            <a:endParaRPr lang="en-US" dirty="0"/>
          </a:p>
          <a:p>
            <a:r>
              <a:rPr lang="en-US" dirty="0"/>
              <a:t>Open interactive SVG and </a:t>
            </a:r>
            <a:r>
              <a:rPr lang="en-US" dirty="0" err="1"/>
              <a:t>analyse</a:t>
            </a:r>
            <a:r>
              <a:rPr lang="en-US" dirty="0"/>
              <a:t> flame graph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E4CEF-C237-D0DA-CC7B-E219514FC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77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20CBD9-0E48-0182-26BB-A042F2F7F637}"/>
              </a:ext>
            </a:extLst>
          </p:cNvPr>
          <p:cNvSpPr txBox="1"/>
          <p:nvPr/>
        </p:nvSpPr>
        <p:spPr>
          <a:xfrm>
            <a:off x="1436915" y="2377033"/>
            <a:ext cx="8325105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6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py</a:t>
            </a:r>
            <a:r>
              <a:rPr lang="en-US" sz="16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-spy record  --  ./analysis.py  --data sensor_data.csv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7EFA8D-D79A-C272-5C24-1F956985D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06" y="3429000"/>
            <a:ext cx="8142514" cy="305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219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line_profiler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631504" y="2547560"/>
            <a:ext cx="8928992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-l  -v  primes.py 1000</a:t>
            </a:r>
          </a:p>
          <a:p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imer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unit: 1e-06 s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File: /home/gjb/Documents/Projects/training-material/Python/Profiling/primes.py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4                                           @profile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 12         1            0      0.0      0.0      n = a2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885270" y="1679553"/>
            <a:ext cx="1355564" cy="937845"/>
            <a:chOff x="224095" y="3885436"/>
            <a:chExt cx="1355564" cy="937845"/>
          </a:xfrm>
        </p:grpSpPr>
        <p:sp>
          <p:nvSpPr>
            <p:cNvPr id="6" name="TextBox 5"/>
            <p:cNvSpPr txBox="1"/>
            <p:nvPr/>
          </p:nvSpPr>
          <p:spPr>
            <a:xfrm>
              <a:off x="224095" y="3885436"/>
              <a:ext cx="13555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line by line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2"/>
            </p:cNvCxnSpPr>
            <p:nvPr/>
          </p:nvCxnSpPr>
          <p:spPr>
            <a:xfrm>
              <a:off x="901877" y="4285546"/>
              <a:ext cx="489470" cy="53773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3607647" y="1669825"/>
            <a:ext cx="2675797" cy="937845"/>
            <a:chOff x="224095" y="3885436"/>
            <a:chExt cx="2675797" cy="937845"/>
          </a:xfrm>
        </p:grpSpPr>
        <p:sp>
          <p:nvSpPr>
            <p:cNvPr id="9" name="TextBox 8"/>
            <p:cNvSpPr txBox="1"/>
            <p:nvPr/>
          </p:nvSpPr>
          <p:spPr>
            <a:xfrm>
              <a:off x="224095" y="3885436"/>
              <a:ext cx="26757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show profile on screen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299997" y="4285546"/>
              <a:ext cx="1261997" cy="537735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596356" y="1669825"/>
            <a:ext cx="3180743" cy="2862895"/>
            <a:chOff x="224095" y="3885436"/>
            <a:chExt cx="3180743" cy="2862895"/>
          </a:xfrm>
        </p:grpSpPr>
        <p:sp>
          <p:nvSpPr>
            <p:cNvPr id="13" name="TextBox 12"/>
            <p:cNvSpPr txBox="1"/>
            <p:nvPr/>
          </p:nvSpPr>
          <p:spPr>
            <a:xfrm>
              <a:off x="224095" y="3885436"/>
              <a:ext cx="31807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</a:rPr>
                <a:t>decorate function to profile</a:t>
              </a:r>
              <a:endParaRPr lang="nl-BE" sz="2000" dirty="0">
                <a:solidFill>
                  <a:srgbClr val="00B05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920242" y="4285546"/>
              <a:ext cx="894225" cy="2462785"/>
            </a:xfrm>
            <a:prstGeom prst="straightConnector1">
              <a:avLst/>
            </a:prstGeom>
            <a:ln w="22225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484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workflow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-spy</a:t>
            </a:r>
            <a:r>
              <a:rPr lang="en-US" dirty="0"/>
              <a:t> identifies functions as hotspots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line_profiler</a:t>
            </a:r>
            <a:r>
              <a:rPr lang="en-US" dirty="0"/>
              <a:t> works on lines of code</a:t>
            </a:r>
          </a:p>
          <a:p>
            <a:pPr lvl="1"/>
            <a:r>
              <a:rPr lang="en-US" dirty="0"/>
              <a:t>more detailed information</a:t>
            </a:r>
          </a:p>
          <a:p>
            <a:pPr lvl="1"/>
            <a:r>
              <a:rPr lang="en-US" dirty="0"/>
              <a:t>(much) more overhead</a:t>
            </a:r>
          </a:p>
          <a:p>
            <a:r>
              <a:rPr lang="en-US" dirty="0"/>
              <a:t>Optimization workflow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cProfile</a:t>
            </a:r>
            <a:r>
              <a:rPr lang="en-US" dirty="0"/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-spy</a:t>
            </a:r>
            <a:r>
              <a:rPr lang="en-US" dirty="0"/>
              <a:t> to identify target functions for optimization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line_profiler</a:t>
            </a:r>
            <a:r>
              <a:rPr lang="en-US" dirty="0"/>
              <a:t> only on those functions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@profile</a:t>
            </a:r>
            <a:r>
              <a:rPr lang="en-US" dirty="0"/>
              <a:t> decorator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microbenchmarks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/>
              <a:t> to experiment</a:t>
            </a:r>
          </a:p>
          <a:p>
            <a:pPr lvl="1"/>
            <a:r>
              <a:rPr lang="en-US" dirty="0"/>
              <a:t>run tests after each modification (use unit testing &amp; version control)!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968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D0B3A-FFE0-081F-ED05-A7CF53956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hard?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65696-90AD-5AEE-257D-5F9789B05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learning curve</a:t>
            </a:r>
          </a:p>
          <a:p>
            <a:r>
              <a:rPr lang="en-US" dirty="0"/>
              <a:t>There are pitfalls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Extensive training catalog</a:t>
            </a:r>
          </a:p>
          <a:p>
            <a:r>
              <a:rPr lang="en-US" dirty="0"/>
              <a:t>Support is here to help</a:t>
            </a:r>
          </a:p>
        </p:txBody>
      </p:sp>
      <p:pic>
        <p:nvPicPr>
          <p:cNvPr id="4" name="Graphic 3" descr="Warning with solid fill">
            <a:extLst>
              <a:ext uri="{FF2B5EF4-FFF2-40B4-BE49-F238E27FC236}">
                <a16:creationId xmlns:a16="http://schemas.microsoft.com/office/drawing/2014/main" id="{B6BF90D3-38A7-D04B-D4CF-5215B358E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1261" y="1690688"/>
            <a:ext cx="1115109" cy="11151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977B0C-826D-A801-6943-C509C70C0C77}"/>
              </a:ext>
            </a:extLst>
          </p:cNvPr>
          <p:cNvSpPr txBox="1"/>
          <p:nvPr/>
        </p:nvSpPr>
        <p:spPr>
          <a:xfrm>
            <a:off x="3711483" y="3614217"/>
            <a:ext cx="526554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It's not rocket science either!</a:t>
            </a:r>
            <a:endParaRPr lang="LID4096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DE30E-7417-BF06-8E35-C0F19987D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1187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BA513B0-82FF-4F41-8178-885375D1C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Racecars on track">
            <a:extLst>
              <a:ext uri="{FF2B5EF4-FFF2-40B4-BE49-F238E27FC236}">
                <a16:creationId xmlns:a16="http://schemas.microsoft.com/office/drawing/2014/main" id="{603329D8-DA56-A07F-E15D-6A89C3C84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83" r="-1" b="10613"/>
          <a:stretch>
            <a:fillRect/>
          </a:stretch>
        </p:blipFill>
        <p:spPr>
          <a:xfrm>
            <a:off x="-1" y="10"/>
            <a:ext cx="12228129" cy="466692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3DB8501-F9F2-4ACD-B56A-9019CD50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2987478"/>
            <a:ext cx="12228128" cy="1828800"/>
            <a:chOff x="-305" y="2987478"/>
            <a:chExt cx="12188952" cy="18288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D03A94A-ADF5-4334-86B1-DBA5F70AC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85A18E1-CBE3-4BBD-B1B7-CDBCA685E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EDCAA-1D6C-4710-9DA1-C7FC946D8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17" name="Freeform: Shape 16">
              <a:extLst>
                <a:ext uri="{FF2B5EF4-FFF2-40B4-BE49-F238E27FC236}">
                  <a16:creationId xmlns:a16="http://schemas.microsoft.com/office/drawing/2014/main" id="{3916FBF2-1CC9-460D-A42B-FB77E515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792EF8-1681-8C09-584C-B186988B4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51037"/>
            <a:ext cx="5021782" cy="150993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Use proper tools!</a:t>
            </a:r>
            <a:endParaRPr lang="LID4096" sz="360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39B20-8AC4-550D-B43E-B284A8286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7875" y="4551037"/>
            <a:ext cx="4926411" cy="1509935"/>
          </a:xfrm>
        </p:spPr>
        <p:txBody>
          <a:bodyPr anchor="ctr">
            <a:normAutofit/>
          </a:bodyPr>
          <a:lstStyle/>
          <a:p>
            <a:r>
              <a:rPr lang="en-US" sz="1800" dirty="0" err="1">
                <a:solidFill>
                  <a:schemeClr val="tx2"/>
                </a:solidFill>
              </a:rPr>
              <a:t>numpy</a:t>
            </a: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 err="1">
                <a:solidFill>
                  <a:schemeClr val="tx2"/>
                </a:solidFill>
              </a:rPr>
              <a:t>numba</a:t>
            </a:r>
            <a:endParaRPr lang="LID4096" sz="1800" dirty="0">
              <a:solidFill>
                <a:schemeClr val="tx2"/>
              </a:solidFill>
            </a:endParaRPr>
          </a:p>
          <a:p>
            <a:r>
              <a:rPr lang="en-US" sz="1800" dirty="0" err="1">
                <a:solidFill>
                  <a:schemeClr val="tx2"/>
                </a:solidFill>
              </a:rPr>
              <a:t>cython</a:t>
            </a: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 err="1">
                <a:solidFill>
                  <a:schemeClr val="tx2"/>
                </a:solidFill>
              </a:rPr>
              <a:t>dask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83713-F6A0-B142-2747-21B6C93FD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7CE217-4467-4B8D-A735-B008FA7C4816}" type="slidenum">
              <a:rPr lang="LID4096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80</a:t>
            </a:fld>
            <a:endParaRPr lang="LID4096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9B0011-7F14-4C9F-7B94-2982910FDC7C}"/>
              </a:ext>
            </a:extLst>
          </p:cNvPr>
          <p:cNvSpPr txBox="1"/>
          <p:nvPr/>
        </p:nvSpPr>
        <p:spPr>
          <a:xfrm>
            <a:off x="7772400" y="5133801"/>
            <a:ext cx="4138569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https://gjbex.github.io/Python-for-HPC/</a:t>
            </a:r>
            <a:r>
              <a:rPr lang="en-US" dirty="0"/>
              <a:t>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1025762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E84D4-52B9-260F-3BB8-31461B38B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86FED-4F6B-E38B-F4FE-94B4B3BCE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R scripts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C0FF4-76C0-0055-925E-30095CE96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CB38B-A1AE-3DA0-FD1D-0901570D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313332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8218-2E8A-FF0A-4208-49F6FBFDF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Rprof</a:t>
            </a:r>
            <a:r>
              <a:rPr lang="en-US" dirty="0"/>
              <a:t> wrapper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A5169-0D76-EA4E-71AD-56EBC3618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small wrapper script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Profile script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D513F-3B68-FC82-B81F-C769DF6FC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82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5A88495-B9E0-EA95-1892-3F85CB2E6DF9}"/>
              </a:ext>
            </a:extLst>
          </p:cNvPr>
          <p:cNvGrpSpPr/>
          <p:nvPr/>
        </p:nvGrpSpPr>
        <p:grpSpPr>
          <a:xfrm>
            <a:off x="1328058" y="2335935"/>
            <a:ext cx="6564086" cy="1200330"/>
            <a:chOff x="1055914" y="2169658"/>
            <a:chExt cx="8795657" cy="12003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1FC97F-0517-FEF3-82E2-E2865C48907A}"/>
                </a:ext>
              </a:extLst>
            </p:cNvPr>
            <p:cNvSpPr txBox="1"/>
            <p:nvPr/>
          </p:nvSpPr>
          <p:spPr>
            <a:xfrm>
              <a:off x="1055914" y="2169659"/>
              <a:ext cx="8795657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Rprof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(interval=0.01)</a:t>
              </a:r>
            </a:p>
            <a:p>
              <a:pPr>
                <a:defRPr/>
              </a:pP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source("</a:t>
              </a: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dgemm.R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")</a:t>
              </a:r>
            </a:p>
            <a:p>
              <a:pPr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Rprof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(NULL)</a:t>
              </a:r>
            </a:p>
            <a:p>
              <a:pPr>
                <a:defRPr/>
              </a:pPr>
              <a:r>
                <a:rPr lang="en-US" dirty="0" err="1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summaryRprof</a:t>
              </a:r>
              <a:r>
                <a:rPr lang="en-US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  <a:sym typeface="Symbol" panose="05050102010706020507" pitchFamily="18" charset="2"/>
                </a:rPr>
                <a:t>()</a:t>
              </a:r>
              <a:endPara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819070-3B7B-5CB1-9DE0-3DD1417AC345}"/>
                </a:ext>
              </a:extLst>
            </p:cNvPr>
            <p:cNvSpPr txBox="1"/>
            <p:nvPr/>
          </p:nvSpPr>
          <p:spPr>
            <a:xfrm>
              <a:off x="6744645" y="2169658"/>
              <a:ext cx="310012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profile_wrapper.R</a:t>
              </a:r>
              <a:endParaRPr lang="LID4096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3646F2F-A9A0-31A3-DDB3-F2323F0AA4EA}"/>
              </a:ext>
            </a:extLst>
          </p:cNvPr>
          <p:cNvSpPr txBox="1"/>
          <p:nvPr/>
        </p:nvSpPr>
        <p:spPr>
          <a:xfrm>
            <a:off x="261259" y="4391467"/>
            <a:ext cx="5704114" cy="160043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itchFamily="49" charset="0"/>
              </a:rPr>
              <a:t>$ </a:t>
            </a:r>
            <a:r>
              <a:rPr lang="fr-BE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Rscript</a:t>
            </a:r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BE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rprof_wrapper.R</a:t>
            </a:r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-p 1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fr-BE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self.time</a:t>
            </a:r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self.pct  </a:t>
            </a:r>
            <a:r>
              <a:rPr lang="fr-BE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total.time</a:t>
            </a:r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total.pct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BE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     0.81     54.36        0.81      54.36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"%*%"        0.59     39.60        0.59      39.60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"matrix"     0.04      2.68        0.85      57.05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</a:t>
            </a:r>
            <a:endParaRPr lang="fr-BE" sz="1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88EDC-8A72-0AEC-C246-8C6307A1F653}"/>
              </a:ext>
            </a:extLst>
          </p:cNvPr>
          <p:cNvSpPr txBox="1"/>
          <p:nvPr/>
        </p:nvSpPr>
        <p:spPr>
          <a:xfrm>
            <a:off x="6237515" y="4391467"/>
            <a:ext cx="5704114" cy="160043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Rscript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rprof_wrapper.R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-p 10</a:t>
            </a:r>
          </a:p>
          <a:p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self.time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self.pct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total.time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total.pct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"%*%"          3.11    76.60       3.11     76.60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rnorm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"        0.86    21.18       0.86     21.18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"matrix"       0.05     1.23       0.91     22.41</a:t>
            </a:r>
          </a:p>
          <a:p>
            <a:r>
              <a:rPr lang="fr-BE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</a:t>
            </a:r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292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A7DF4-4E26-D97E-3AFB-ECA798574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 algorithm first!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B7927B-0954-3574-A781-086E60CCC9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%*% pretty good (BLAS-backed)</a:t>
                </a:r>
              </a:p>
              <a:p>
                <a:r>
                  <a:rPr lang="en-US" dirty="0"/>
                  <a:t>However,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⋅⋯⋅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multiplications</a:t>
                </a:r>
              </a:p>
              <a:p>
                <a:r>
                  <a:rPr lang="en-US" b="0" dirty="0"/>
                  <a:t>But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B7927B-0954-3574-A781-086E60CCC9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AAD20-F3E6-F2A9-D8DE-8F0CC4318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83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BBE2C8-D64B-68CC-BA66-AF462C2FD4AE}"/>
              </a:ext>
            </a:extLst>
          </p:cNvPr>
          <p:cNvSpPr txBox="1"/>
          <p:nvPr/>
        </p:nvSpPr>
        <p:spPr>
          <a:xfrm>
            <a:off x="2166258" y="3907972"/>
            <a:ext cx="770345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Binary multiplication 5 versus 12 multiplications!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886419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don't profile…</a:t>
            </a:r>
            <a:endParaRPr lang="nl-BE" dirty="0"/>
          </a:p>
        </p:txBody>
      </p:sp>
      <p:pic>
        <p:nvPicPr>
          <p:cNvPr id="1026" name="Picture 2" descr="http://vignette2.wikia.nocookie.net/monopoly/images/9/95/Chance_go_to_jail.jpg/revision/latest?cb=201211221513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864" y="2093459"/>
            <a:ext cx="5725247" cy="329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84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232293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BE349-9342-E499-965F-C167C8136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performance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0403B-95BD-45EC-0F1C-1B8E4F9085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30E0-6C1C-255A-A921-817AD6BFD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2632638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BE8848-B62D-4F88-EA55-C6A0E7B32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worry?</a:t>
            </a:r>
            <a:endParaRPr lang="LID4096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F87313-DD60-FA48-D51D-ED5E9978D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Input/output takes time</a:t>
            </a:r>
          </a:p>
          <a:p>
            <a:r>
              <a:rPr lang="en-US" dirty="0"/>
              <a:t>Large data sets</a:t>
            </a:r>
          </a:p>
          <a:p>
            <a:pPr lvl="1"/>
            <a:r>
              <a:rPr lang="en-US" dirty="0"/>
              <a:t>Large files</a:t>
            </a:r>
          </a:p>
          <a:p>
            <a:pPr lvl="1"/>
            <a:r>
              <a:rPr lang="en-US" dirty="0"/>
              <a:t>Many files</a:t>
            </a:r>
          </a:p>
          <a:p>
            <a:r>
              <a:rPr lang="en-US" dirty="0"/>
              <a:t>File systems have characteristics</a:t>
            </a:r>
          </a:p>
          <a:p>
            <a:pPr lvl="1"/>
            <a:r>
              <a:rPr lang="en-US" dirty="0"/>
              <a:t>HPC file systems tuned for large read/writes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F78DF5-7AB7-9C6A-D8BD-8552BCB08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51024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D8585-9457-B779-DBC8-5F85787A3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small read/writes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EFE21-3575-D72C-8CE4-1DA072033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Metadata updates</a:t>
            </a:r>
          </a:p>
          <a:p>
            <a:pPr lvl="1"/>
            <a:r>
              <a:rPr lang="en-US" dirty="0"/>
              <a:t>Access time</a:t>
            </a:r>
          </a:p>
          <a:p>
            <a:pPr lvl="1"/>
            <a:r>
              <a:rPr lang="en-US" dirty="0"/>
              <a:t>Modification time</a:t>
            </a:r>
          </a:p>
          <a:p>
            <a:pPr lvl="1"/>
            <a:r>
              <a:rPr lang="en-US" dirty="0"/>
              <a:t>File size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26160-8B5A-7EB6-4725-F939C907C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87</a:t>
            </a:fld>
            <a:endParaRPr lang="LID4096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ED4A80C-2DF4-422A-4C6F-401EC862A117}"/>
              </a:ext>
            </a:extLst>
          </p:cNvPr>
          <p:cNvGrpSpPr/>
          <p:nvPr/>
        </p:nvGrpSpPr>
        <p:grpSpPr>
          <a:xfrm>
            <a:off x="1766109" y="4173802"/>
            <a:ext cx="8659781" cy="986732"/>
            <a:chOff x="2188028" y="3836345"/>
            <a:chExt cx="8659781" cy="9867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F0AE0A9-DFF4-1CFA-3896-EF21A872BB10}"/>
                </a:ext>
              </a:extLst>
            </p:cNvPr>
            <p:cNvSpPr txBox="1"/>
            <p:nvPr/>
          </p:nvSpPr>
          <p:spPr>
            <a:xfrm>
              <a:off x="2188028" y="4299857"/>
              <a:ext cx="8263737" cy="5232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Performance degradation for entire system/all users!</a:t>
              </a:r>
              <a:endParaRPr lang="LID4096" sz="2800" dirty="0">
                <a:solidFill>
                  <a:srgbClr val="FF0000"/>
                </a:solidFill>
              </a:endParaRPr>
            </a:p>
          </p:txBody>
        </p:sp>
        <p:pic>
          <p:nvPicPr>
            <p:cNvPr id="6" name="Picture 3" descr="C:\Users\lucg5005\AppData\Local\Microsoft\Windows\Temporary Internet Files\Content.IE5\T8RCCH8G\cute_snail_by_gniyuhs-d4lvbji[1].png">
              <a:extLst>
                <a:ext uri="{FF2B5EF4-FFF2-40B4-BE49-F238E27FC236}">
                  <a16:creationId xmlns:a16="http://schemas.microsoft.com/office/drawing/2014/main" id="{780C9F85-FE60-95A5-6ADB-36F175AD2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5721" y="3836345"/>
              <a:ext cx="792088" cy="7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752864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F1FB1-B712-11D6-D06E-85783AA89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74A38-94E8-36CA-ED27-0EE6A3D9C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Tabular data: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.csv</a:t>
            </a:r>
            <a:r>
              <a:rPr lang="en-US" dirty="0"/>
              <a:t>, </a:t>
            </a:r>
            <a:r>
              <a:rPr lang="en-US" dirty="0">
                <a:sym typeface="Symbol" panose="05050102010706020507" pitchFamily="18" charset="2"/>
              </a:rPr>
              <a:t></a:t>
            </a:r>
            <a:endParaRPr lang="en-US" dirty="0"/>
          </a:p>
          <a:p>
            <a:r>
              <a:rPr lang="en-US" dirty="0"/>
              <a:t>Textual data: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.txt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dirty="0"/>
              <a:t>, </a:t>
            </a:r>
            <a:r>
              <a:rPr lang="en-US" dirty="0">
                <a:sym typeface="Symbol" panose="05050102010706020507" pitchFamily="18" charset="2"/>
              </a:rPr>
              <a:t></a:t>
            </a:r>
            <a:endParaRPr lang="en-US" dirty="0"/>
          </a:p>
          <a:p>
            <a:r>
              <a:rPr lang="en-US" dirty="0"/>
              <a:t>Image data: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.tiff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.jpeg</a:t>
            </a:r>
            <a:r>
              <a:rPr lang="en-US" dirty="0"/>
              <a:t>, </a:t>
            </a:r>
            <a:r>
              <a:rPr lang="en-US" dirty="0">
                <a:sym typeface="Symbol" panose="05050102010706020507" pitchFamily="18" charset="2"/>
              </a:rPr>
              <a:t></a:t>
            </a:r>
            <a:endParaRPr lang="en-US" dirty="0"/>
          </a:p>
          <a:p>
            <a:r>
              <a:rPr lang="en-US" dirty="0"/>
              <a:t>Video data: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.mp4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.mov</a:t>
            </a:r>
            <a:r>
              <a:rPr lang="en-US" dirty="0"/>
              <a:t>, </a:t>
            </a:r>
            <a:r>
              <a:rPr lang="en-US" dirty="0">
                <a:sym typeface="Symbol" panose="05050102010706020507" pitchFamily="18" charset="2"/>
              </a:rPr>
              <a:t></a:t>
            </a:r>
          </a:p>
          <a:p>
            <a:r>
              <a:rPr lang="en-US" dirty="0">
                <a:sym typeface="Symbol" panose="05050102010706020507" pitchFamily="18" charset="2"/>
              </a:rPr>
              <a:t>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F5FBF-45EE-FEA3-7FD2-D11B67121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88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47F46E-259A-0971-9D13-5A6480E3519C}"/>
              </a:ext>
            </a:extLst>
          </p:cNvPr>
          <p:cNvGrpSpPr/>
          <p:nvPr/>
        </p:nvGrpSpPr>
        <p:grpSpPr>
          <a:xfrm>
            <a:off x="2571651" y="4489488"/>
            <a:ext cx="8006638" cy="986732"/>
            <a:chOff x="2188028" y="3836345"/>
            <a:chExt cx="8006638" cy="9867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695C60-42F4-43EF-D4EC-33254DE28B74}"/>
                </a:ext>
              </a:extLst>
            </p:cNvPr>
            <p:cNvSpPr txBox="1"/>
            <p:nvPr/>
          </p:nvSpPr>
          <p:spPr>
            <a:xfrm>
              <a:off x="2188028" y="4299857"/>
              <a:ext cx="7432612" cy="5232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Many small files </a:t>
              </a:r>
              <a:r>
                <a:rPr lang="en-US" sz="2800" dirty="0">
                  <a:solidFill>
                    <a:srgbClr val="FF0000"/>
                  </a:solidFill>
                  <a:sym typeface="Symbol" panose="05050102010706020507" pitchFamily="18" charset="2"/>
                </a:rPr>
                <a:t></a:t>
              </a:r>
              <a:r>
                <a:rPr lang="en-US" sz="2800" dirty="0">
                  <a:solidFill>
                    <a:srgbClr val="FF0000"/>
                  </a:solidFill>
                </a:rPr>
                <a:t> many metadata operations!</a:t>
              </a:r>
              <a:endParaRPr lang="LID4096" sz="2800" dirty="0">
                <a:solidFill>
                  <a:srgbClr val="FF0000"/>
                </a:solidFill>
              </a:endParaRPr>
            </a:p>
          </p:txBody>
        </p:sp>
        <p:pic>
          <p:nvPicPr>
            <p:cNvPr id="7" name="Picture 3" descr="C:\Users\lucg5005\AppData\Local\Microsoft\Windows\Temporary Internet Files\Content.IE5\T8RCCH8G\cute_snail_by_gniyuhs-d4lvbji[1].png">
              <a:extLst>
                <a:ext uri="{FF2B5EF4-FFF2-40B4-BE49-F238E27FC236}">
                  <a16:creationId xmlns:a16="http://schemas.microsoft.com/office/drawing/2014/main" id="{8C7F0B83-564D-0D90-4091-55E2650856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2578" y="3836345"/>
              <a:ext cx="792088" cy="7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4647774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7608A-7E60-8B4B-EE8B-4743067F4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5167E-0951-2681-B10F-0E3C7930B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binary data formats</a:t>
            </a:r>
          </a:p>
          <a:p>
            <a:r>
              <a:rPr lang="en-US" dirty="0"/>
              <a:t>Bundle small files into large ones</a:t>
            </a:r>
          </a:p>
          <a:p>
            <a:r>
              <a:rPr lang="en-US" dirty="0"/>
              <a:t>Read/write multiple items at once</a:t>
            </a:r>
          </a:p>
          <a:p>
            <a:r>
              <a:rPr lang="en-US" dirty="0"/>
              <a:t>Use caching</a:t>
            </a:r>
          </a:p>
          <a:p>
            <a:r>
              <a:rPr lang="en-US" dirty="0"/>
              <a:t>Use node-local scratch space (SSD drive)</a:t>
            </a:r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FDA0D-2F08-3632-7C1D-57E60B702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89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65959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08FD7-C36F-5AEA-0BE1-7BBB5FA55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your environment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9A868-BB36-DFD0-5AE2-AC229CC9E8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5540B-592D-09F7-A654-0C15AB88A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995891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364A8-CF9E-765D-0984-276F28888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data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3459D-EC29-A5FA-D028-8E4D7434E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Reading/writing CSV is very slow</a:t>
            </a:r>
          </a:p>
          <a:p>
            <a:r>
              <a:rPr lang="en-US" dirty="0"/>
              <a:t>Alternatives</a:t>
            </a:r>
          </a:p>
          <a:p>
            <a:pPr lvl="1"/>
            <a:r>
              <a:rPr lang="en-US" dirty="0"/>
              <a:t>Parquet files</a:t>
            </a:r>
          </a:p>
          <a:p>
            <a:pPr lvl="2"/>
            <a:r>
              <a:rPr lang="en-US" dirty="0"/>
              <a:t>I/O &amp; space efficient</a:t>
            </a:r>
          </a:p>
          <a:p>
            <a:pPr lvl="2"/>
            <a:r>
              <a:rPr lang="en-US" dirty="0"/>
              <a:t>More CPU-intensive for (de)compression</a:t>
            </a:r>
          </a:p>
          <a:p>
            <a:pPr lvl="2"/>
            <a:r>
              <a:rPr lang="en-US" dirty="0"/>
              <a:t>Not optimal for random access</a:t>
            </a:r>
          </a:p>
          <a:p>
            <a:pPr lvl="1"/>
            <a:r>
              <a:rPr lang="en-US" dirty="0"/>
              <a:t>Arrow files</a:t>
            </a:r>
          </a:p>
          <a:p>
            <a:pPr lvl="2"/>
            <a:r>
              <a:rPr lang="en-US" dirty="0"/>
              <a:t>I/O efficient</a:t>
            </a:r>
          </a:p>
          <a:p>
            <a:pPr lvl="2"/>
            <a:r>
              <a:rPr lang="en-US" dirty="0"/>
              <a:t>In-memory format</a:t>
            </a:r>
          </a:p>
          <a:p>
            <a:pPr lvl="2"/>
            <a:r>
              <a:rPr lang="en-US" dirty="0"/>
              <a:t>Random access okay, sequential access very efficient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20DBA-10AA-2B2A-9D2B-7ED190B4E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90</a:t>
            </a:fld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7099C9-B03A-D055-14B3-92F358AD1C31}"/>
              </a:ext>
            </a:extLst>
          </p:cNvPr>
          <p:cNvSpPr txBox="1"/>
          <p:nvPr/>
        </p:nvSpPr>
        <p:spPr>
          <a:xfrm>
            <a:off x="7837715" y="2951946"/>
            <a:ext cx="266675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Can be used by</a:t>
            </a:r>
            <a:br>
              <a:rPr lang="en-US" sz="2800" dirty="0"/>
            </a:br>
            <a:r>
              <a:rPr lang="en-US" sz="2800" dirty="0"/>
              <a:t>R/pandas/</a:t>
            </a:r>
            <a:r>
              <a:rPr lang="en-US" sz="2800" dirty="0" err="1"/>
              <a:t>pllars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20104933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F8E1A-E4EA-984A-C3A8-CF4D7951E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8314-195A-C647-4A9E-F6B70902E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text files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04813-2BDD-1629-8F6B-514BFE372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TAR, ZIP</a:t>
            </a:r>
          </a:p>
          <a:p>
            <a:r>
              <a:rPr lang="en-US" dirty="0"/>
              <a:t>Use Arrow/Hugging Face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AA5E64-EB09-905E-F732-673F7E3D5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91</a:t>
            </a:fld>
            <a:endParaRPr lang="LID4096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EE34D6-EEB3-41F6-53A9-2EBEE4BCAA7A}"/>
              </a:ext>
            </a:extLst>
          </p:cNvPr>
          <p:cNvGrpSpPr/>
          <p:nvPr/>
        </p:nvGrpSpPr>
        <p:grpSpPr>
          <a:xfrm>
            <a:off x="2601685" y="4001294"/>
            <a:ext cx="3642841" cy="1201578"/>
            <a:chOff x="7391400" y="1825625"/>
            <a:chExt cx="3642841" cy="120157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E86511-D50E-80DC-6D99-7F3B01D0DA10}"/>
                </a:ext>
              </a:extLst>
            </p:cNvPr>
            <p:cNvSpPr txBox="1"/>
            <p:nvPr/>
          </p:nvSpPr>
          <p:spPr>
            <a:xfrm>
              <a:off x="7391400" y="1825625"/>
              <a:ext cx="3323282" cy="9541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Read multiple "files"</a:t>
              </a:r>
            </a:p>
            <a:p>
              <a:r>
                <a:rPr lang="en-US" sz="2800" dirty="0"/>
                <a:t>Per operation</a:t>
              </a:r>
              <a:endParaRPr lang="LID4096" sz="2800" dirty="0"/>
            </a:p>
          </p:txBody>
        </p:sp>
        <p:pic>
          <p:nvPicPr>
            <p:cNvPr id="6" name="Graphic 5" descr="Thumbs up sign with solid fill">
              <a:extLst>
                <a:ext uri="{FF2B5EF4-FFF2-40B4-BE49-F238E27FC236}">
                  <a16:creationId xmlns:a16="http://schemas.microsoft.com/office/drawing/2014/main" id="{AEBE2CC5-B39D-CD95-FA2F-4A9167232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310041" y="2303003"/>
              <a:ext cx="724200" cy="724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86492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B5376-A3FD-3C1C-0B18-3CBB069D4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text files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4618D-E730-EE91-292A-5F893D894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E.g., random 200,000 reads of 100,000 files (&lt; 1024 characters)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E.g., read 100,000 files (&lt; 1024 characters)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7FC47-EADA-0FB6-93B4-3D23F18A9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CE217-4467-4B8D-A735-B008FA7C4816}" type="slidenum">
              <a:rPr lang="LID4096" smtClean="0"/>
              <a:t>92</a:t>
            </a:fld>
            <a:endParaRPr lang="LID4096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7877D5E-55CE-2B3E-133B-6F3A9DA970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048101"/>
              </p:ext>
            </p:extLst>
          </p:nvPr>
        </p:nvGraphicFramePr>
        <p:xfrm>
          <a:off x="1901374" y="2461379"/>
          <a:ext cx="68833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4466">
                  <a:extLst>
                    <a:ext uri="{9D8B030D-6E8A-4147-A177-3AD203B41FA5}">
                      <a16:colId xmlns:a16="http://schemas.microsoft.com/office/drawing/2014/main" val="376926327"/>
                    </a:ext>
                  </a:extLst>
                </a:gridCol>
                <a:gridCol w="2294466">
                  <a:extLst>
                    <a:ext uri="{9D8B030D-6E8A-4147-A177-3AD203B41FA5}">
                      <a16:colId xmlns:a16="http://schemas.microsoft.com/office/drawing/2014/main" val="1656580958"/>
                    </a:ext>
                  </a:extLst>
                </a:gridCol>
                <a:gridCol w="2294466">
                  <a:extLst>
                    <a:ext uri="{9D8B030D-6E8A-4147-A177-3AD203B41FA5}">
                      <a16:colId xmlns:a16="http://schemas.microsoft.com/office/drawing/2014/main" val="9122604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 IOPs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812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Naïve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64.7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200,000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919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ZIP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97.4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66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22.7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56756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DB59DD3-DE60-2D87-2695-285BB69A68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973831"/>
              </p:ext>
            </p:extLst>
          </p:nvPr>
        </p:nvGraphicFramePr>
        <p:xfrm>
          <a:off x="1901373" y="5009515"/>
          <a:ext cx="68833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4466">
                  <a:extLst>
                    <a:ext uri="{9D8B030D-6E8A-4147-A177-3AD203B41FA5}">
                      <a16:colId xmlns:a16="http://schemas.microsoft.com/office/drawing/2014/main" val="376926327"/>
                    </a:ext>
                  </a:extLst>
                </a:gridCol>
                <a:gridCol w="2294466">
                  <a:extLst>
                    <a:ext uri="{9D8B030D-6E8A-4147-A177-3AD203B41FA5}">
                      <a16:colId xmlns:a16="http://schemas.microsoft.com/office/drawing/2014/main" val="1656580958"/>
                    </a:ext>
                  </a:extLst>
                </a:gridCol>
                <a:gridCol w="2294466">
                  <a:extLst>
                    <a:ext uri="{9D8B030D-6E8A-4147-A177-3AD203B41FA5}">
                      <a16:colId xmlns:a16="http://schemas.microsoft.com/office/drawing/2014/main" val="9122604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 IOPs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812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Naïve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74.7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100,000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919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ZIP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3.1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66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17.2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567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7349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5194</TotalTime>
  <Words>4373</Words>
  <Application>Microsoft Office PowerPoint</Application>
  <PresentationFormat>Widescreen</PresentationFormat>
  <Paragraphs>1080</Paragraphs>
  <Slides>92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101" baseType="lpstr">
      <vt:lpstr>Aptos</vt:lpstr>
      <vt:lpstr>Aptos Display</vt:lpstr>
      <vt:lpstr>Arial</vt:lpstr>
      <vt:lpstr>Calibri</vt:lpstr>
      <vt:lpstr>Cambria Math</vt:lpstr>
      <vt:lpstr>Courier New</vt:lpstr>
      <vt:lpstr>Symbol</vt:lpstr>
      <vt:lpstr>Office Theme</vt:lpstr>
      <vt:lpstr>Equation</vt:lpstr>
      <vt:lpstr>Best practices for data science on HPC</vt:lpstr>
      <vt:lpstr>PowerPoint Presentation</vt:lpstr>
      <vt:lpstr>PowerPoint Presentation</vt:lpstr>
      <vt:lpstr>Typographical conventions I</vt:lpstr>
      <vt:lpstr>Typographical conventions II</vt:lpstr>
      <vt:lpstr>Introduction</vt:lpstr>
      <vt:lpstr>Motivation: why use HPC?</vt:lpstr>
      <vt:lpstr>Is it hard?</vt:lpstr>
      <vt:lpstr>Set up your environment</vt:lpstr>
      <vt:lpstr>How to manage your code?</vt:lpstr>
      <vt:lpstr>Data science software stack</vt:lpstr>
      <vt:lpstr>Modus operandi</vt:lpstr>
      <vt:lpstr>How to transition?</vt:lpstr>
      <vt:lpstr>Command line arguments</vt:lpstr>
      <vt:lpstr>Python: argparse</vt:lpstr>
      <vt:lpstr>R: optparse</vt:lpstr>
      <vt:lpstr>Environments</vt:lpstr>
      <vt:lpstr>Options</vt:lpstr>
      <vt:lpstr>Environment: modules</vt:lpstr>
      <vt:lpstr>Modules</vt:lpstr>
      <vt:lpstr>Job script &amp; modules: best practices</vt:lpstr>
      <vt:lpstr>Python environments</vt:lpstr>
      <vt:lpstr>Conda environments</vt:lpstr>
      <vt:lpstr>Using conda environment</vt:lpstr>
      <vt:lpstr>Conda</vt:lpstr>
      <vt:lpstr>R environments</vt:lpstr>
      <vt:lpstr>R packages considerations</vt:lpstr>
      <vt:lpstr>Interactive install: setup</vt:lpstr>
      <vt:lpstr>Interactive install: setup &amp; install</vt:lpstr>
      <vt:lpstr>Install in batch job</vt:lpstr>
      <vt:lpstr>Using R environment</vt:lpstr>
      <vt:lpstr>Walltime &amp; runtime?</vt:lpstr>
      <vt:lpstr>How much time do you need?</vt:lpstr>
      <vt:lpstr>Running example</vt:lpstr>
      <vt:lpstr>Benchmark job script</vt:lpstr>
      <vt:lpstr>Running benchmark</vt:lpstr>
      <vt:lpstr>Walltime benchmark results</vt:lpstr>
      <vt:lpstr>N=10000, p=40: out of time</vt:lpstr>
      <vt:lpstr>N=20000, 50000: out of memory</vt:lpstr>
      <vt:lpstr>Specify memory requirements</vt:lpstr>
      <vt:lpstr>How much memory do you need?</vt:lpstr>
      <vt:lpstr>Memory benchmark results</vt:lpstr>
      <vt:lpstr>Walltime &amp; memory: conclusions</vt:lpstr>
      <vt:lpstr>Efficiency</vt:lpstr>
      <vt:lpstr>Implicit parallelism</vt:lpstr>
      <vt:lpstr>Benchmark environment</vt:lpstr>
      <vt:lpstr>Parallel or not?</vt:lpstr>
      <vt:lpstr>How to exploit?</vt:lpstr>
      <vt:lpstr>Speedup</vt:lpstr>
      <vt:lpstr>Parallel efficiency</vt:lpstr>
      <vt:lpstr>Parallel scaling</vt:lpstr>
      <vt:lpstr>Dimensions for scaling</vt:lpstr>
      <vt:lpstr>What you hope/expect for…</vt:lpstr>
      <vt:lpstr>Definitions</vt:lpstr>
      <vt:lpstr>Strong scaling: oops!?!</vt:lpstr>
      <vt:lpstr>Amdahl's law</vt:lpstr>
      <vt:lpstr>It gets worse…</vt:lpstr>
      <vt:lpstr>Picking the sweet spot</vt:lpstr>
      <vt:lpstr>Weak scaling</vt:lpstr>
      <vt:lpstr>We love Gustafson</vt:lpstr>
      <vt:lpstr>Throughput computing</vt:lpstr>
      <vt:lpstr>What is it?</vt:lpstr>
      <vt:lpstr>Lots of matrices</vt:lpstr>
      <vt:lpstr>Control number of threads</vt:lpstr>
      <vt:lpstr>Why performance degradation?</vt:lpstr>
      <vt:lpstr>Bottlenecks</vt:lpstr>
      <vt:lpstr>Throughput computing</vt:lpstr>
      <vt:lpstr>Workflows</vt:lpstr>
      <vt:lpstr>Many tools</vt:lpstr>
      <vt:lpstr>Performance optimization</vt:lpstr>
      <vt:lpstr>Where to start?</vt:lpstr>
      <vt:lpstr>Profilers</vt:lpstr>
      <vt:lpstr>Profiling Python scripts</vt:lpstr>
      <vt:lpstr>Timing functions</vt:lpstr>
      <vt:lpstr>cProfiler</vt:lpstr>
      <vt:lpstr>Visualize cProfile profiles: snakeviz</vt:lpstr>
      <vt:lpstr>Sampling profiling: py-spy</vt:lpstr>
      <vt:lpstr>line_profiler</vt:lpstr>
      <vt:lpstr>Optimization workflow</vt:lpstr>
      <vt:lpstr>Use proper tools!</vt:lpstr>
      <vt:lpstr>Profiling R scripts</vt:lpstr>
      <vt:lpstr>Rprof wrapper</vt:lpstr>
      <vt:lpstr>Optimize algorithm first!</vt:lpstr>
      <vt:lpstr>If you don't profile…</vt:lpstr>
      <vt:lpstr>I/O performance</vt:lpstr>
      <vt:lpstr>Why worry?</vt:lpstr>
      <vt:lpstr>Many small read/writes</vt:lpstr>
      <vt:lpstr>Types of data</vt:lpstr>
      <vt:lpstr>Solutions</vt:lpstr>
      <vt:lpstr>Tabular data</vt:lpstr>
      <vt:lpstr>Many text files</vt:lpstr>
      <vt:lpstr>Many text files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Geert Jan Bex</dc:creator>
  <cp:lastModifiedBy>Geert Jan Bex</cp:lastModifiedBy>
  <cp:revision>43</cp:revision>
  <dcterms:created xsi:type="dcterms:W3CDTF">2025-01-17T10:10:41Z</dcterms:created>
  <dcterms:modified xsi:type="dcterms:W3CDTF">2025-06-05T05:15:25Z</dcterms:modified>
</cp:coreProperties>
</file>